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7" r:id="rId3"/>
    <p:sldId id="275" r:id="rId4"/>
    <p:sldId id="276" r:id="rId5"/>
    <p:sldId id="274" r:id="rId6"/>
    <p:sldId id="263" r:id="rId7"/>
    <p:sldId id="264" r:id="rId8"/>
    <p:sldId id="270" r:id="rId9"/>
    <p:sldId id="265" r:id="rId10"/>
    <p:sldId id="266" r:id="rId11"/>
    <p:sldId id="271" r:id="rId12"/>
    <p:sldId id="268" r:id="rId13"/>
    <p:sldId id="280" r:id="rId14"/>
    <p:sldId id="278" r:id="rId15"/>
    <p:sldId id="279" r:id="rId16"/>
    <p:sldId id="281"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185" autoAdjust="0"/>
  </p:normalViewPr>
  <p:slideViewPr>
    <p:cSldViewPr>
      <p:cViewPr>
        <p:scale>
          <a:sx n="60" d="100"/>
          <a:sy n="60" d="100"/>
        </p:scale>
        <p:origin x="-1842"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CDA8B-A49D-41F7-A25F-C2DD92D4F843}" type="datetimeFigureOut">
              <a:rPr lang="en-US" smtClean="0"/>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80EDB-3318-4264-8180-EF1F0E22062F}" type="slidenum">
              <a:rPr lang="en-US" smtClean="0"/>
              <a:t>‹#›</a:t>
            </a:fld>
            <a:endParaRPr lang="en-US"/>
          </a:p>
        </p:txBody>
      </p:sp>
    </p:spTree>
    <p:extLst>
      <p:ext uri="{BB962C8B-B14F-4D97-AF65-F5344CB8AC3E}">
        <p14:creationId xmlns:p14="http://schemas.microsoft.com/office/powerpoint/2010/main" val="23860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2.illinois.gov/gov/green/Documents/PA095-0657.pdf%20GGCC.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2.illinois.gov/gov/green/Documents/GGCC%20designees.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pPr defTabSz="460894"/>
            <a:fld id="{EE43A59B-3F90-AC47-ACD0-209B66CEF685}" type="slidenum">
              <a:rPr lang="en-US" smtClean="0"/>
              <a:pPr defTabSz="460894"/>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mn-ea"/>
                <a:cs typeface="+mn-cs"/>
              </a:rPr>
              <a:t>We have produced sample templates for letters to our constituencies in higher education:  the President’s office/governmental affairs, faculty, and students.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well as some learning activities.  These are geared to this first issue of Green Multiple Listing Services but could be applied to any issue you are facing in your state.</a:t>
            </a:r>
            <a:endParaRPr lang="en-US" dirty="0" smtClean="0">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pPr defTabSz="460894"/>
            <a:fld id="{EE43A59B-3F90-AC47-ACD0-209B66CEF685}" type="slidenum">
              <a:rPr lang="en-US" smtClean="0"/>
              <a:pPr defTabSz="460894"/>
              <a:t>11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charset="-128"/>
                <a:cs typeface="ＭＳ Ｐゴシック" charset="-128"/>
              </a:rPr>
              <a:t>All of these materials are available on the SEED , Action Community website.  SEED Center website – Resources Tab – Resources center—scroll down to Action Community: Policy and Civic Engagement for Green Job Growth - Civic Engagement for Students and Staff—you can also click on the box on that page to join our </a:t>
            </a:r>
            <a:r>
              <a:rPr lang="en-US" b="0" dirty="0" smtClean="0">
                <a:effectLst/>
              </a:rPr>
              <a:t>Education Action and Green Policies </a:t>
            </a:r>
            <a:r>
              <a:rPr lang="en-US" dirty="0" smtClean="0">
                <a:ea typeface="ＭＳ Ｐゴシック" charset="-128"/>
                <a:cs typeface="ＭＳ Ｐゴシック" charset="-128"/>
              </a:rPr>
              <a:t>Google Groups listserv.</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endParaRPr lang="en-US" dirty="0" smtClean="0">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pPr defTabSz="460894"/>
            <a:fld id="{EE43A59B-3F90-AC47-ACD0-209B66CEF685}" type="slidenum">
              <a:rPr lang="en-US" smtClean="0"/>
              <a:pPr defTabSz="460894"/>
              <a:t>12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US" dirty="0" smtClean="0">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pPr defTabSz="460894"/>
            <a:fld id="{EE43A59B-3F90-AC47-ACD0-209B66CEF685}" type="slidenum">
              <a:rPr lang="en-US" smtClean="0"/>
              <a:pPr defTabSz="460894"/>
              <a:t>13</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pPr defTabSz="460894"/>
            <a:fld id="{EE43A59B-3F90-AC47-ACD0-209B66CEF685}" type="slidenum">
              <a:rPr lang="en-US" smtClean="0"/>
              <a:pPr defTabSz="460894"/>
              <a:t>14</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pPr defTabSz="460894"/>
            <a:fld id="{EE43A59B-3F90-AC47-ACD0-209B66CEF685}" type="slidenum">
              <a:rPr lang="en-US" smtClean="0"/>
              <a:pPr defTabSz="460894"/>
              <a:t>15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pPr defTabSz="460894"/>
            <a:fld id="{EE43A59B-3F90-AC47-ACD0-209B66CEF685}" type="slidenum">
              <a:rPr lang="en-US" smtClean="0"/>
              <a:pPr defTabSz="460894"/>
              <a:t>17</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pPr defTabSz="460894"/>
            <a:fld id="{EE43A59B-3F90-AC47-ACD0-209B66CEF685}" type="slidenum">
              <a:rPr lang="en-US" smtClean="0"/>
              <a:pPr defTabSz="460894"/>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Times" pitchFamily="66" charset="0"/>
              <a:ea typeface="MS PGothic" pitchFamily="34"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sz="3200">
                <a:solidFill>
                  <a:schemeClr val="tx1"/>
                </a:solidFill>
                <a:latin typeface="Times" pitchFamily="66" charset="0"/>
              </a:defRPr>
            </a:lvl1pPr>
            <a:lvl2pPr marL="742950" indent="-285750" defTabSz="452438">
              <a:defRPr sz="3200">
                <a:solidFill>
                  <a:schemeClr val="tx1"/>
                </a:solidFill>
                <a:latin typeface="Times" pitchFamily="66" charset="0"/>
              </a:defRPr>
            </a:lvl2pPr>
            <a:lvl3pPr marL="1143000" indent="-228600" defTabSz="452438">
              <a:defRPr sz="3200">
                <a:solidFill>
                  <a:schemeClr val="tx1"/>
                </a:solidFill>
                <a:latin typeface="Times" pitchFamily="66" charset="0"/>
              </a:defRPr>
            </a:lvl3pPr>
            <a:lvl4pPr marL="1600200" indent="-228600" defTabSz="452438">
              <a:defRPr sz="3200">
                <a:solidFill>
                  <a:schemeClr val="tx1"/>
                </a:solidFill>
                <a:latin typeface="Times" pitchFamily="66" charset="0"/>
              </a:defRPr>
            </a:lvl4pPr>
            <a:lvl5pPr marL="2057400" indent="-228600" defTabSz="452438">
              <a:defRPr sz="3200">
                <a:solidFill>
                  <a:schemeClr val="tx1"/>
                </a:solidFill>
                <a:latin typeface="Times" pitchFamily="66" charset="0"/>
              </a:defRPr>
            </a:lvl5pPr>
            <a:lvl6pPr marL="2514600" indent="-228600" defTabSz="452438" eaLnBrk="0" fontAlgn="base" hangingPunct="0">
              <a:spcBef>
                <a:spcPct val="0"/>
              </a:spcBef>
              <a:spcAft>
                <a:spcPct val="0"/>
              </a:spcAft>
              <a:defRPr sz="3200">
                <a:solidFill>
                  <a:schemeClr val="tx1"/>
                </a:solidFill>
                <a:latin typeface="Times" pitchFamily="66" charset="0"/>
              </a:defRPr>
            </a:lvl6pPr>
            <a:lvl7pPr marL="2971800" indent="-228600" defTabSz="452438" eaLnBrk="0" fontAlgn="base" hangingPunct="0">
              <a:spcBef>
                <a:spcPct val="0"/>
              </a:spcBef>
              <a:spcAft>
                <a:spcPct val="0"/>
              </a:spcAft>
              <a:defRPr sz="3200">
                <a:solidFill>
                  <a:schemeClr val="tx1"/>
                </a:solidFill>
                <a:latin typeface="Times" pitchFamily="66" charset="0"/>
              </a:defRPr>
            </a:lvl7pPr>
            <a:lvl8pPr marL="3429000" indent="-228600" defTabSz="452438" eaLnBrk="0" fontAlgn="base" hangingPunct="0">
              <a:spcBef>
                <a:spcPct val="0"/>
              </a:spcBef>
              <a:spcAft>
                <a:spcPct val="0"/>
              </a:spcAft>
              <a:defRPr sz="3200">
                <a:solidFill>
                  <a:schemeClr val="tx1"/>
                </a:solidFill>
                <a:latin typeface="Times" pitchFamily="66" charset="0"/>
              </a:defRPr>
            </a:lvl8pPr>
            <a:lvl9pPr marL="3886200" indent="-228600" defTabSz="452438" eaLnBrk="0" fontAlgn="base" hangingPunct="0">
              <a:spcBef>
                <a:spcPct val="0"/>
              </a:spcBef>
              <a:spcAft>
                <a:spcPct val="0"/>
              </a:spcAft>
              <a:defRPr sz="3200">
                <a:solidFill>
                  <a:schemeClr val="tx1"/>
                </a:solidFill>
                <a:latin typeface="Times" pitchFamily="66" charset="0"/>
              </a:defRPr>
            </a:lvl9pPr>
          </a:lstStyle>
          <a:p>
            <a:fld id="{541BF2ED-DEB0-4CE4-9E40-5F7E9BBA9F88}" type="slidenum">
              <a:rPr lang="en-US" sz="1200" smtClean="0">
                <a:solidFill>
                  <a:srgbClr val="000000"/>
                </a:solidFill>
              </a:rPr>
              <a:pPr/>
              <a:t>3</a:t>
            </a:fld>
            <a:endParaRPr lang="en-US" sz="120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pPr defTabSz="460894"/>
            <a:fld id="{EE43A59B-3F90-AC47-ACD0-209B66CEF685}" type="slidenum">
              <a:rPr lang="en-US" smtClean="0"/>
              <a:pPr defTabSz="460894"/>
              <a:t>5</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charset="-128"/>
                <a:cs typeface="ＭＳ Ｐゴシック" charset="-128"/>
              </a:rPr>
              <a:t>I will address the work we are doing in Illinois and our partnership with Dr. Debra Rowe and the SEED Action Community, and will turn it over to Dr. Rowe to discuss how </a:t>
            </a:r>
            <a:r>
              <a:rPr lang="en-US" dirty="0" smtClean="0">
                <a:ea typeface="ＭＳ Ｐゴシック" charset="-128"/>
                <a:cs typeface="ＭＳ Ｐゴシック" charset="-128"/>
              </a:rPr>
              <a:t>you can get involved on your campus, in your state, and on </a:t>
            </a:r>
            <a:r>
              <a:rPr lang="en-US" smtClean="0">
                <a:ea typeface="ＭＳ Ｐゴシック" charset="-128"/>
                <a:cs typeface="ＭＳ Ｐゴシック" charset="-128"/>
              </a:rPr>
              <a:t>national initiatives.</a:t>
            </a:r>
            <a:endParaRPr lang="en-US" dirty="0" smtClean="0">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pPr defTabSz="460894"/>
            <a:fld id="{EE43A59B-3F90-AC47-ACD0-209B66CEF685}" type="slidenum">
              <a:rPr lang="en-US" smtClean="0"/>
              <a:pPr defTabSz="460894"/>
              <a:t>6</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 going to tell you a little about our structure, here in </a:t>
            </a:r>
            <a:r>
              <a:rPr lang="en-US" dirty="0" err="1" smtClean="0"/>
              <a:t>Illinouis</a:t>
            </a:r>
            <a:r>
              <a:rPr lang="en-US" dirty="0" smtClean="0"/>
              <a:t>, but you don’t need this type of structure to get started on your cam[pus.  We all need to begin wherever we are.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Governments </a:t>
            </a:r>
            <a:r>
              <a:rPr lang="en-US" dirty="0" smtClean="0"/>
              <a:t>across Illinois are adopting a green way of thinking and operating. The Illinois Green Governments Coordinating Council helps state agencies, units of local government, and educational institutions improve the sustainability of their operations and policies. First formed by an executive order, the GGCC is now established under the </a:t>
            </a:r>
            <a:r>
              <a:rPr lang="en-US" dirty="0" smtClean="0">
                <a:hlinkClick r:id="rId3" action="ppaction://hlinkfile"/>
              </a:rPr>
              <a:t>Green Governments Illinois Act</a:t>
            </a:r>
            <a:r>
              <a:rPr lang="en-US" dirty="0" smtClean="0"/>
              <a:t>, enacted in October 2007. Chaired by Governor Pat Quinn, the GGCC helps more than </a:t>
            </a:r>
            <a:r>
              <a:rPr lang="en-US" dirty="0" smtClean="0">
                <a:hlinkClick r:id="rId4" action="ppaction://hlinkfile"/>
              </a:rPr>
              <a:t>70 state agencies, boards and commissions</a:t>
            </a:r>
            <a:r>
              <a:rPr lang="en-US" dirty="0" smtClean="0"/>
              <a:t> adopt a greener way of delivering services to Illinois residents.  The GGCC also holds monthly subcommittee meetings to address specific projects and ongoing initiatives.  One such committee is the </a:t>
            </a:r>
            <a:r>
              <a:rPr lang="en-US" b="1" dirty="0" smtClean="0"/>
              <a:t>Green Universities and Colleges Sustainable University Subcommittee </a:t>
            </a:r>
            <a:r>
              <a:rPr lang="en-US" b="0" dirty="0" smtClean="0"/>
              <a:t>or GUC led by </a:t>
            </a:r>
            <a:r>
              <a:rPr lang="en-US" dirty="0" smtClean="0"/>
              <a:t>Dr. Gary Miller, Associate Executive Director of the Institute of Natural Resource Sustainability at U of I - Urbana-Champaign and Julie </a:t>
            </a:r>
            <a:r>
              <a:rPr lang="en-US" dirty="0" err="1" smtClean="0"/>
              <a:t>Elzanati</a:t>
            </a:r>
            <a:r>
              <a:rPr lang="en-US" dirty="0" smtClean="0"/>
              <a:t> Executive Director of the </a:t>
            </a:r>
            <a:r>
              <a:rPr lang="en-US" dirty="0" err="1" smtClean="0"/>
              <a:t>illinois</a:t>
            </a:r>
            <a:r>
              <a:rPr lang="en-US" dirty="0" smtClean="0"/>
              <a:t> Green Economy Network, IGEN. In response to changing policy and legislation and realizing the need for higher education institutions to be involved, the Green Universities and Colleges Sub-Committee, launched a policy work group in October 2010.</a:t>
            </a:r>
            <a:endParaRPr lang="en-US" dirty="0" smtClean="0">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pPr defTabSz="460894"/>
            <a:fld id="{EE43A59B-3F90-AC47-ACD0-209B66CEF685}" type="slidenum">
              <a:rPr lang="en-US" smtClean="0"/>
              <a:pPr defTabSz="460894"/>
              <a:t>7</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r>
              <a:rPr lang="en-US" b="1" dirty="0" smtClean="0">
                <a:effectLst/>
              </a:rPr>
              <a:t/>
            </a:r>
            <a:br>
              <a:rPr lang="en-US" b="1" dirty="0" smtClean="0">
                <a:effectLst/>
              </a:rPr>
            </a:br>
            <a:r>
              <a:rPr lang="en-US" b="1" dirty="0" smtClean="0">
                <a:effectLst/>
              </a:rPr>
              <a:t/>
            </a:r>
            <a:br>
              <a:rPr lang="en-US" b="1" dirty="0" smtClean="0">
                <a:effectLst/>
              </a:rPr>
            </a:br>
            <a:r>
              <a:rPr lang="en-US" b="0" dirty="0" smtClean="0">
                <a:effectLst/>
              </a:rPr>
              <a:t>The Illinois Policy and Legislative Workgroup is comprised of diverse and engaged group members representative of higher education throughout the state. Since its inception, the Workgroup has been working on defining and prioritizing a list of policy issues.</a:t>
            </a:r>
            <a:endParaRPr lang="en-US" b="0" dirty="0" smtClean="0">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pPr defTabSz="460894"/>
            <a:fld id="{EE43A59B-3F90-AC47-ACD0-209B66CEF685}" type="slidenum">
              <a:rPr lang="en-US" smtClean="0"/>
              <a:pPr defTabSz="460894"/>
              <a:t>8</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mn-ea"/>
                <a:cs typeface="+mn-cs"/>
              </a:rPr>
              <a:t>In 2011, with the help of Dr. Debra Rowe and the Action Committee to grow green jobs through policy and civic engagement, the Policy and Legislative Work Group is beginning to take action within our group and within our institutions.  Our purpose is to identify actionable issues and provide faculty class assignments, exercises and background materials on current sustainability topics that we hope they will use.  These materials are now available to faculty on your campus.  Getting students involved in policy issues can be a great learning experience as well as a practical way to introduce civic engagement.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multiple opportunities to relate to today’s issues that will give students and the public the opportunity to help create real world solutions to our shared sustainability challenges.  The Workgroup is actively identifying and researching issues that can result in a healthier local economy, healthier humans due to higher air quality, and more jobs for our students, thereby making us more successful as colleges and universities.</a:t>
            </a:r>
          </a:p>
          <a:p>
            <a:r>
              <a:rPr lang="en-US" sz="1200" kern="1200" dirty="0" smtClean="0">
                <a:solidFill>
                  <a:schemeClr val="tx1"/>
                </a:solidFill>
                <a:effectLst/>
                <a:latin typeface="+mn-lt"/>
                <a:ea typeface="+mn-ea"/>
                <a:cs typeface="+mn-cs"/>
              </a:rPr>
              <a:t>In her work with AACC’s SEED Center, Dr. Rowe has offered her support for this action project to grow green jobs through policy and civic engagement.</a:t>
            </a:r>
          </a:p>
          <a:p>
            <a:r>
              <a:rPr lang="en-US" b="0" dirty="0" smtClean="0">
                <a:effectLst/>
              </a:rPr>
              <a:t/>
            </a:r>
            <a:br>
              <a:rPr lang="en-US" b="0" dirty="0" smtClean="0">
                <a:effectLst/>
              </a:rPr>
            </a:br>
            <a:r>
              <a:rPr lang="en-US" sz="1200" kern="1200" dirty="0" smtClean="0">
                <a:solidFill>
                  <a:schemeClr val="tx1"/>
                </a:solidFill>
                <a:effectLst/>
                <a:latin typeface="+mn-lt"/>
                <a:ea typeface="+mn-ea"/>
                <a:cs typeface="+mn-cs"/>
              </a:rPr>
              <a:t>The first issue we are addressing is Green MLS Listings.  We have chosen this issue because it is one way to bolster a market transformation to energy efficient homes, it is an issue that is currently building momentum and it is already well characterized by the US Green Building Council.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issue involves the fact that more energy efficient housing in our community will result in a healthier local economy, healthier humans due to higher air quality, and more jobs for our students. It is one key action to grow green jobs. Through our action we are encouraging the state realtors and appraiser associations to get information on a home’s energy efficiency into the Realtor MLS (Multiple Listing Systems) listings for potential buyers. </a:t>
            </a:r>
          </a:p>
          <a:p>
            <a:r>
              <a:rPr lang="en-US" sz="1200" kern="1200" dirty="0" smtClean="0">
                <a:solidFill>
                  <a:schemeClr val="tx1"/>
                </a:solidFill>
                <a:effectLst/>
                <a:latin typeface="+mn-lt"/>
                <a:ea typeface="+mn-ea"/>
                <a:cs typeface="+mn-cs"/>
              </a:rPr>
              <a:t>This has already happened in 100 listing services across the country yet we do not yet have it across Illinois. </a:t>
            </a:r>
          </a:p>
          <a:p>
            <a:endParaRPr lang="en-US" dirty="0" smtClean="0">
              <a:ea typeface="ＭＳ Ｐゴシック" charset="-128"/>
              <a:cs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pPr defTabSz="460894"/>
            <a:fld id="{EE43A59B-3F90-AC47-ACD0-209B66CEF685}" type="slidenum">
              <a:rPr lang="en-US" smtClean="0"/>
              <a:pPr defTabSz="460894"/>
              <a:t>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mn-ea"/>
                <a:cs typeface="+mn-cs"/>
              </a:rPr>
              <a:t> A Multiple Listing Service (MLS) is the group of connected online databases that collect and display information about properties for sale, allowing a single entry into multiple listings. An MLS is maintained by the local association of realtors and is primarily a tool for homes sales. While usually only accessible to realtors, an MLS facilitates critical information sharing between all parties (buyers, sellers, appraisers, and lenders) via the realtor. While some individually-sold homes rely on other means for communicating real estate information, the vast majority of homes for sale in the U.S. take advantage of an MLS.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 “green” MLS is simply one that includes information on green building attributes, such as a LEED certification, for consideration when purchasing.  The benefits of a Green MFS are:</a:t>
            </a:r>
          </a:p>
          <a:p>
            <a:pPr lvl="0"/>
            <a:r>
              <a:rPr lang="en-US" sz="1200" kern="1200" dirty="0" smtClean="0">
                <a:solidFill>
                  <a:schemeClr val="tx1"/>
                </a:solidFill>
                <a:effectLst/>
                <a:latin typeface="+mn-lt"/>
                <a:ea typeface="+mn-ea"/>
                <a:cs typeface="+mn-cs"/>
              </a:rPr>
              <a:t>Helps buyers quickly find green homes</a:t>
            </a:r>
          </a:p>
          <a:p>
            <a:pPr lvl="0"/>
            <a:r>
              <a:rPr lang="en-US" sz="1200" kern="1200" dirty="0" smtClean="0">
                <a:solidFill>
                  <a:schemeClr val="tx1"/>
                </a:solidFill>
                <a:effectLst/>
                <a:latin typeface="+mn-lt"/>
                <a:ea typeface="+mn-ea"/>
                <a:cs typeface="+mn-cs"/>
              </a:rPr>
              <a:t>Makes it easy to fully promote the special features of a green home</a:t>
            </a:r>
          </a:p>
          <a:p>
            <a:pPr lvl="0"/>
            <a:r>
              <a:rPr lang="en-US" sz="1200" kern="1200" dirty="0" smtClean="0">
                <a:solidFill>
                  <a:schemeClr val="tx1"/>
                </a:solidFill>
                <a:effectLst/>
                <a:latin typeface="+mn-lt"/>
                <a:ea typeface="+mn-ea"/>
                <a:cs typeface="+mn-cs"/>
              </a:rPr>
              <a:t>Supports apples-to-apples comparison when it is time to appraise a green home</a:t>
            </a:r>
          </a:p>
          <a:p>
            <a:pPr lvl="0"/>
            <a:r>
              <a:rPr lang="en-US" sz="1200" kern="1200" dirty="0" smtClean="0">
                <a:solidFill>
                  <a:schemeClr val="tx1"/>
                </a:solidFill>
                <a:effectLst/>
                <a:latin typeface="+mn-lt"/>
                <a:ea typeface="+mn-ea"/>
                <a:cs typeface="+mn-cs"/>
              </a:rPr>
              <a:t>Supports the flow of green home information/performance between the players in the marketplace. </a:t>
            </a:r>
          </a:p>
          <a:p>
            <a:pPr lvl="0"/>
            <a:r>
              <a:rPr lang="en-US" sz="1200" kern="1200" dirty="0" smtClean="0">
                <a:solidFill>
                  <a:schemeClr val="tx1"/>
                </a:solidFill>
                <a:effectLst/>
                <a:latin typeface="+mn-lt"/>
                <a:ea typeface="+mn-ea"/>
                <a:cs typeface="+mn-cs"/>
              </a:rPr>
              <a:t>Creates value for green homes.</a:t>
            </a:r>
          </a:p>
          <a:p>
            <a:pPr lvl="0"/>
            <a:endParaRPr lang="en-US"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pPr defTabSz="460894"/>
            <a:fld id="{EE43A59B-3F90-AC47-ACD0-209B66CEF685}" type="slidenum">
              <a:rPr lang="en-US" smtClean="0"/>
              <a:pPr defTabSz="460894"/>
              <a:t>10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AA971-E5A3-4E0A-9506-7E045AA9419F}"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2075-0C5B-4FB3-AD94-8E3CBB952EAC}" type="slidenum">
              <a:rPr lang="en-US" smtClean="0"/>
              <a:t>‹#›</a:t>
            </a:fld>
            <a:endParaRPr lang="en-US"/>
          </a:p>
        </p:txBody>
      </p:sp>
    </p:spTree>
    <p:extLst>
      <p:ext uri="{BB962C8B-B14F-4D97-AF65-F5344CB8AC3E}">
        <p14:creationId xmlns:p14="http://schemas.microsoft.com/office/powerpoint/2010/main" val="216919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AA971-E5A3-4E0A-9506-7E045AA9419F}"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2075-0C5B-4FB3-AD94-8E3CBB952EAC}" type="slidenum">
              <a:rPr lang="en-US" smtClean="0"/>
              <a:t>‹#›</a:t>
            </a:fld>
            <a:endParaRPr lang="en-US"/>
          </a:p>
        </p:txBody>
      </p:sp>
    </p:spTree>
    <p:extLst>
      <p:ext uri="{BB962C8B-B14F-4D97-AF65-F5344CB8AC3E}">
        <p14:creationId xmlns:p14="http://schemas.microsoft.com/office/powerpoint/2010/main" val="9038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AA971-E5A3-4E0A-9506-7E045AA9419F}"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2075-0C5B-4FB3-AD94-8E3CBB952EAC}" type="slidenum">
              <a:rPr lang="en-US" smtClean="0"/>
              <a:t>‹#›</a:t>
            </a:fld>
            <a:endParaRPr lang="en-US"/>
          </a:p>
        </p:txBody>
      </p:sp>
    </p:spTree>
    <p:extLst>
      <p:ext uri="{BB962C8B-B14F-4D97-AF65-F5344CB8AC3E}">
        <p14:creationId xmlns:p14="http://schemas.microsoft.com/office/powerpoint/2010/main" val="148294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AA971-E5A3-4E0A-9506-7E045AA9419F}"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2075-0C5B-4FB3-AD94-8E3CBB952EAC}" type="slidenum">
              <a:rPr lang="en-US" smtClean="0"/>
              <a:t>‹#›</a:t>
            </a:fld>
            <a:endParaRPr lang="en-US"/>
          </a:p>
        </p:txBody>
      </p:sp>
    </p:spTree>
    <p:extLst>
      <p:ext uri="{BB962C8B-B14F-4D97-AF65-F5344CB8AC3E}">
        <p14:creationId xmlns:p14="http://schemas.microsoft.com/office/powerpoint/2010/main" val="303727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AA971-E5A3-4E0A-9506-7E045AA9419F}"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2075-0C5B-4FB3-AD94-8E3CBB952EAC}" type="slidenum">
              <a:rPr lang="en-US" smtClean="0"/>
              <a:t>‹#›</a:t>
            </a:fld>
            <a:endParaRPr lang="en-US"/>
          </a:p>
        </p:txBody>
      </p:sp>
    </p:spTree>
    <p:extLst>
      <p:ext uri="{BB962C8B-B14F-4D97-AF65-F5344CB8AC3E}">
        <p14:creationId xmlns:p14="http://schemas.microsoft.com/office/powerpoint/2010/main" val="319620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AA971-E5A3-4E0A-9506-7E045AA9419F}"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A2075-0C5B-4FB3-AD94-8E3CBB952EAC}" type="slidenum">
              <a:rPr lang="en-US" smtClean="0"/>
              <a:t>‹#›</a:t>
            </a:fld>
            <a:endParaRPr lang="en-US"/>
          </a:p>
        </p:txBody>
      </p:sp>
    </p:spTree>
    <p:extLst>
      <p:ext uri="{BB962C8B-B14F-4D97-AF65-F5344CB8AC3E}">
        <p14:creationId xmlns:p14="http://schemas.microsoft.com/office/powerpoint/2010/main" val="59803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AA971-E5A3-4E0A-9506-7E045AA9419F}" type="datetimeFigureOut">
              <a:rPr lang="en-US" smtClean="0"/>
              <a:t>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A2075-0C5B-4FB3-AD94-8E3CBB952EAC}" type="slidenum">
              <a:rPr lang="en-US" smtClean="0"/>
              <a:t>‹#›</a:t>
            </a:fld>
            <a:endParaRPr lang="en-US"/>
          </a:p>
        </p:txBody>
      </p:sp>
    </p:spTree>
    <p:extLst>
      <p:ext uri="{BB962C8B-B14F-4D97-AF65-F5344CB8AC3E}">
        <p14:creationId xmlns:p14="http://schemas.microsoft.com/office/powerpoint/2010/main" val="383008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AA971-E5A3-4E0A-9506-7E045AA9419F}" type="datetimeFigureOut">
              <a:rPr lang="en-US" smtClean="0"/>
              <a:t>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EA2075-0C5B-4FB3-AD94-8E3CBB952EAC}" type="slidenum">
              <a:rPr lang="en-US" smtClean="0"/>
              <a:t>‹#›</a:t>
            </a:fld>
            <a:endParaRPr lang="en-US"/>
          </a:p>
        </p:txBody>
      </p:sp>
    </p:spTree>
    <p:extLst>
      <p:ext uri="{BB962C8B-B14F-4D97-AF65-F5344CB8AC3E}">
        <p14:creationId xmlns:p14="http://schemas.microsoft.com/office/powerpoint/2010/main" val="329169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AA971-E5A3-4E0A-9506-7E045AA9419F}" type="datetimeFigureOut">
              <a:rPr lang="en-US" smtClean="0"/>
              <a:t>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A2075-0C5B-4FB3-AD94-8E3CBB952EAC}" type="slidenum">
              <a:rPr lang="en-US" smtClean="0"/>
              <a:t>‹#›</a:t>
            </a:fld>
            <a:endParaRPr lang="en-US"/>
          </a:p>
        </p:txBody>
      </p:sp>
    </p:spTree>
    <p:extLst>
      <p:ext uri="{BB962C8B-B14F-4D97-AF65-F5344CB8AC3E}">
        <p14:creationId xmlns:p14="http://schemas.microsoft.com/office/powerpoint/2010/main" val="162878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AA971-E5A3-4E0A-9506-7E045AA9419F}"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A2075-0C5B-4FB3-AD94-8E3CBB952EAC}" type="slidenum">
              <a:rPr lang="en-US" smtClean="0"/>
              <a:t>‹#›</a:t>
            </a:fld>
            <a:endParaRPr lang="en-US"/>
          </a:p>
        </p:txBody>
      </p:sp>
    </p:spTree>
    <p:extLst>
      <p:ext uri="{BB962C8B-B14F-4D97-AF65-F5344CB8AC3E}">
        <p14:creationId xmlns:p14="http://schemas.microsoft.com/office/powerpoint/2010/main" val="412969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AA971-E5A3-4E0A-9506-7E045AA9419F}"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A2075-0C5B-4FB3-AD94-8E3CBB952EAC}" type="slidenum">
              <a:rPr lang="en-US" smtClean="0"/>
              <a:t>‹#›</a:t>
            </a:fld>
            <a:endParaRPr lang="en-US"/>
          </a:p>
        </p:txBody>
      </p:sp>
    </p:spTree>
    <p:extLst>
      <p:ext uri="{BB962C8B-B14F-4D97-AF65-F5344CB8AC3E}">
        <p14:creationId xmlns:p14="http://schemas.microsoft.com/office/powerpoint/2010/main" val="418692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AA971-E5A3-4E0A-9506-7E045AA9419F}" type="datetimeFigureOut">
              <a:rPr lang="en-US" smtClean="0"/>
              <a:t>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A2075-0C5B-4FB3-AD94-8E3CBB952EAC}" type="slidenum">
              <a:rPr lang="en-US" smtClean="0"/>
              <a:t>‹#›</a:t>
            </a:fld>
            <a:endParaRPr lang="en-US"/>
          </a:p>
        </p:txBody>
      </p:sp>
    </p:spTree>
    <p:extLst>
      <p:ext uri="{BB962C8B-B14F-4D97-AF65-F5344CB8AC3E}">
        <p14:creationId xmlns:p14="http://schemas.microsoft.com/office/powerpoint/2010/main" val="3562447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theseedcenter.org/getattachment/Special-Pages/Action-Community/Civic-Engagement-for-Students-and-Staff/Template-Student-Email.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theseedcenter.org/getattachment/Special-Pages/Action-Community/Civic-Engagement-for-Students-and-Staff/Learning-Activities-example.pdf" TargetMode="External"/><Relationship Id="rId5" Type="http://schemas.openxmlformats.org/officeDocument/2006/relationships/hyperlink" Target="http://theseedcenter.org/getattachment/Special-Pages/Action-Community/Civic-Engagement-for-Students-and-Staff/Template-Faculty-Email.pdf" TargetMode="External"/><Relationship Id="rId4" Type="http://schemas.openxmlformats.org/officeDocument/2006/relationships/hyperlink" Target="http://theseedcenter.org/getattachment/Special-Pages/Action-Community/Civic-Engagement-for-Students-and-Staff/Template-President-Email.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theseedcenter.org/Special-Pages/Action-Community--Policy-and-Civic-Engagement-for"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theseedcenter.org/" TargetMode="External"/><Relationship Id="rId5" Type="http://schemas.openxmlformats.org/officeDocument/2006/relationships/hyperlink" Target="https://groups.google.com/forum/" TargetMode="External"/><Relationship Id="rId4" Type="http://schemas.openxmlformats.org/officeDocument/2006/relationships/hyperlink" Target="http://theseedcenter.org/Special-Pages/Action-Community--Policy-and-Civic-Engagement-for-/Civic-Engagement-for-Students-and-Staf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theseedcenter.org/Resources/SEED-Resources/SEED-Toolkits/AACC-s-SEED-Green-Action-Plan-Seri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aashe.org/dans" TargetMode="External"/><Relationship Id="rId2" Type="http://schemas.openxmlformats.org/officeDocument/2006/relationships/hyperlink" Target="http://www.usgbc.org/campaigns" TargetMode="External"/><Relationship Id="rId1" Type="http://schemas.openxmlformats.org/officeDocument/2006/relationships/slideLayout" Target="../slideLayouts/slideLayout2.xml"/><Relationship Id="rId4" Type="http://schemas.openxmlformats.org/officeDocument/2006/relationships/hyperlink" Target="http://serc.carleton.edu/sis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bjacobson@kcc.edu" TargetMode="External"/><Relationship Id="rId4" Type="http://schemas.openxmlformats.org/officeDocument/2006/relationships/hyperlink" Target="mailto:dgrowe@oaklandc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tudent Male BEST.jpg"/>
          <p:cNvPicPr>
            <a:picLocks noChangeAspect="1"/>
          </p:cNvPicPr>
          <p:nvPr/>
        </p:nvPicPr>
        <p:blipFill>
          <a:blip r:embed="rId3"/>
          <a:srcRect t="9241" b="22422"/>
          <a:stretch>
            <a:fillRect/>
          </a:stretch>
        </p:blipFill>
        <p:spPr>
          <a:xfrm>
            <a:off x="2024978" y="3288177"/>
            <a:ext cx="2763929" cy="1888802"/>
          </a:xfrm>
          <a:prstGeom prst="rect">
            <a:avLst/>
          </a:prstGeom>
        </p:spPr>
      </p:pic>
      <p:pic>
        <p:nvPicPr>
          <p:cNvPr id="11" name="Picture 10"/>
          <p:cNvPicPr>
            <a:picLocks noChangeAspect="1"/>
          </p:cNvPicPr>
          <p:nvPr/>
        </p:nvPicPr>
        <p:blipFill>
          <a:blip r:embed="rId4"/>
          <a:stretch>
            <a:fillRect/>
          </a:stretch>
        </p:blipFill>
        <p:spPr>
          <a:xfrm>
            <a:off x="326295" y="398695"/>
            <a:ext cx="2559714" cy="1030774"/>
          </a:xfrm>
          <a:prstGeom prst="rect">
            <a:avLst/>
          </a:prstGeom>
        </p:spPr>
      </p:pic>
      <p:sp>
        <p:nvSpPr>
          <p:cNvPr id="8" name="TextBox 7"/>
          <p:cNvSpPr txBox="1">
            <a:spLocks noChangeArrowheads="1"/>
          </p:cNvSpPr>
          <p:nvPr/>
        </p:nvSpPr>
        <p:spPr bwMode="auto">
          <a:xfrm>
            <a:off x="326295" y="1586408"/>
            <a:ext cx="8576405" cy="1661981"/>
          </a:xfrm>
          <a:prstGeom prst="rect">
            <a:avLst/>
          </a:prstGeom>
          <a:noFill/>
          <a:ln w="9525">
            <a:noFill/>
            <a:miter lim="800000"/>
            <a:headEnd/>
            <a:tailEnd/>
          </a:ln>
        </p:spPr>
        <p:txBody>
          <a:bodyPr wrap="square" lIns="91429" tIns="45714" rIns="91429" bIns="45714">
            <a:prstTxWarp prst="textNoShape">
              <a:avLst/>
            </a:prstTxWarp>
            <a:spAutoFit/>
          </a:bodyPr>
          <a:lstStyle/>
          <a:p>
            <a:r>
              <a:rPr lang="en-US" sz="3400" b="1" dirty="0" smtClean="0"/>
              <a:t>Education and Civic Engagement for a Sustainable Future and Green Job Growth</a:t>
            </a:r>
            <a:endParaRPr lang="en-US" sz="3400" dirty="0" smtClean="0"/>
          </a:p>
          <a:p>
            <a:endParaRPr lang="en-US" sz="3400" dirty="0"/>
          </a:p>
        </p:txBody>
      </p:sp>
      <p:pic>
        <p:nvPicPr>
          <p:cNvPr id="9" name="Picture 8" descr="AACCcol_RGB"/>
          <p:cNvPicPr>
            <a:picLocks noChangeAspect="1" noChangeArrowheads="1"/>
          </p:cNvPicPr>
          <p:nvPr/>
        </p:nvPicPr>
        <p:blipFill>
          <a:blip r:embed="rId5"/>
          <a:srcRect l="5305" t="4784" r="5305" b="4784"/>
          <a:stretch>
            <a:fillRect/>
          </a:stretch>
        </p:blipFill>
        <p:spPr bwMode="auto">
          <a:xfrm>
            <a:off x="7467600" y="5610718"/>
            <a:ext cx="874528" cy="980581"/>
          </a:xfrm>
          <a:prstGeom prst="rect">
            <a:avLst/>
          </a:prstGeom>
          <a:noFill/>
          <a:ln>
            <a:solidFill>
              <a:schemeClr val="accent3"/>
            </a:solidFill>
          </a:ln>
        </p:spPr>
      </p:pic>
      <p:pic>
        <p:nvPicPr>
          <p:cNvPr id="16" name="Picture 15" descr="Skill Sets Mathmetician.jpg"/>
          <p:cNvPicPr>
            <a:picLocks noChangeAspect="1"/>
          </p:cNvPicPr>
          <p:nvPr/>
        </p:nvPicPr>
        <p:blipFill>
          <a:blip r:embed="rId6"/>
          <a:srcRect t="8662"/>
          <a:stretch>
            <a:fillRect/>
          </a:stretch>
        </p:blipFill>
        <p:spPr>
          <a:xfrm>
            <a:off x="6067837" y="3288177"/>
            <a:ext cx="3076163" cy="1867274"/>
          </a:xfrm>
          <a:prstGeom prst="rect">
            <a:avLst/>
          </a:prstGeom>
        </p:spPr>
      </p:pic>
      <p:pic>
        <p:nvPicPr>
          <p:cNvPr id="19" name="Picture 18" descr="iStock_engineersgeotherm.jpeg"/>
          <p:cNvPicPr>
            <a:picLocks noChangeAspect="1"/>
          </p:cNvPicPr>
          <p:nvPr/>
        </p:nvPicPr>
        <p:blipFill>
          <a:blip r:embed="rId7"/>
          <a:srcRect t="18886" r="27303"/>
          <a:stretch>
            <a:fillRect/>
          </a:stretch>
        </p:blipFill>
        <p:spPr>
          <a:xfrm>
            <a:off x="4052424" y="3288177"/>
            <a:ext cx="2538208" cy="1879980"/>
          </a:xfrm>
          <a:prstGeom prst="rect">
            <a:avLst/>
          </a:prstGeom>
        </p:spPr>
      </p:pic>
      <p:pic>
        <p:nvPicPr>
          <p:cNvPr id="23" name="Picture 22" descr="iStock_solarpanelworker_SOLAR.jpg"/>
          <p:cNvPicPr>
            <a:picLocks noChangeAspect="1"/>
          </p:cNvPicPr>
          <p:nvPr/>
        </p:nvPicPr>
        <p:blipFill>
          <a:blip r:embed="rId8"/>
          <a:srcRect l="34649"/>
          <a:stretch>
            <a:fillRect/>
          </a:stretch>
        </p:blipFill>
        <p:spPr>
          <a:xfrm>
            <a:off x="0" y="3282888"/>
            <a:ext cx="2024978" cy="1894092"/>
          </a:xfrm>
          <a:prstGeom prst="rect">
            <a:avLst/>
          </a:prstGeom>
        </p:spPr>
      </p:pic>
      <p:sp>
        <p:nvSpPr>
          <p:cNvPr id="2" name="TextBox 1"/>
          <p:cNvSpPr txBox="1"/>
          <p:nvPr/>
        </p:nvSpPr>
        <p:spPr>
          <a:xfrm>
            <a:off x="1012489" y="5610718"/>
            <a:ext cx="5845511" cy="923330"/>
          </a:xfrm>
          <a:prstGeom prst="rect">
            <a:avLst/>
          </a:prstGeom>
          <a:noFill/>
        </p:spPr>
        <p:txBody>
          <a:bodyPr wrap="square" rtlCol="0">
            <a:spAutoFit/>
          </a:bodyPr>
          <a:lstStyle/>
          <a:p>
            <a:r>
              <a:rPr lang="en-US" dirty="0" smtClean="0"/>
              <a:t>Debra Rowe and Bert Jacobson</a:t>
            </a:r>
          </a:p>
          <a:p>
            <a:r>
              <a:rPr lang="en-US" dirty="0"/>
              <a:t>National Community College Sustainability </a:t>
            </a:r>
            <a:r>
              <a:rPr lang="en-US" dirty="0" smtClean="0"/>
              <a:t>Webinar</a:t>
            </a:r>
          </a:p>
          <a:p>
            <a:r>
              <a:rPr lang="en-US" dirty="0" smtClean="0"/>
              <a:t>February 19, 2013</a:t>
            </a:r>
            <a:endParaRPr lang="en-US" dirty="0"/>
          </a:p>
        </p:txBody>
      </p:sp>
    </p:spTree>
    <p:extLst>
      <p:ext uri="{BB962C8B-B14F-4D97-AF65-F5344CB8AC3E}">
        <p14:creationId xmlns:p14="http://schemas.microsoft.com/office/powerpoint/2010/main" val="174124703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6295" y="398695"/>
            <a:ext cx="2559714" cy="1030774"/>
          </a:xfrm>
          <a:prstGeom prst="rect">
            <a:avLst/>
          </a:prstGeom>
        </p:spPr>
      </p:pic>
      <p:sp>
        <p:nvSpPr>
          <p:cNvPr id="4" name="TextBox 3"/>
          <p:cNvSpPr txBox="1">
            <a:spLocks noChangeArrowheads="1"/>
          </p:cNvSpPr>
          <p:nvPr/>
        </p:nvSpPr>
        <p:spPr bwMode="auto">
          <a:xfrm>
            <a:off x="326295" y="1586408"/>
            <a:ext cx="8576405" cy="1107984"/>
          </a:xfrm>
          <a:prstGeom prst="rect">
            <a:avLst/>
          </a:prstGeom>
          <a:noFill/>
          <a:ln w="9525">
            <a:noFill/>
            <a:miter lim="800000"/>
            <a:headEnd/>
            <a:tailEnd/>
          </a:ln>
        </p:spPr>
        <p:txBody>
          <a:bodyPr wrap="square" lIns="91429" tIns="45714" rIns="91429" bIns="45714">
            <a:prstTxWarp prst="textNoShape">
              <a:avLst/>
            </a:prstTxWarp>
            <a:spAutoFit/>
          </a:bodyPr>
          <a:lstStyle/>
          <a:p>
            <a:r>
              <a:rPr lang="en-US" sz="3200" b="1" dirty="0"/>
              <a:t>Green MLS Listings: </a:t>
            </a:r>
            <a:r>
              <a:rPr lang="en-US" sz="3200" b="1" dirty="0" smtClean="0"/>
              <a:t>An Important Issue</a:t>
            </a:r>
            <a:endParaRPr lang="en-US" sz="3200" b="1" dirty="0"/>
          </a:p>
          <a:p>
            <a:endParaRPr lang="en-US" sz="3400" dirty="0"/>
          </a:p>
        </p:txBody>
      </p:sp>
      <p:sp>
        <p:nvSpPr>
          <p:cNvPr id="3" name="TextBox 2"/>
          <p:cNvSpPr txBox="1"/>
          <p:nvPr/>
        </p:nvSpPr>
        <p:spPr>
          <a:xfrm>
            <a:off x="322545" y="2333685"/>
            <a:ext cx="8436705" cy="3046988"/>
          </a:xfrm>
          <a:prstGeom prst="rect">
            <a:avLst/>
          </a:prstGeom>
          <a:noFill/>
        </p:spPr>
        <p:txBody>
          <a:bodyPr wrap="square" rtlCol="0">
            <a:spAutoFit/>
          </a:bodyPr>
          <a:lstStyle/>
          <a:p>
            <a:pPr marL="457200" indent="-457200">
              <a:buFont typeface="Arial" pitchFamily="34" charset="0"/>
              <a:buChar char="•"/>
            </a:pPr>
            <a:r>
              <a:rPr lang="en-US" sz="3200" dirty="0" smtClean="0"/>
              <a:t>Online databases displaying information about properties for sale</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Green MLS: creates value for green homes</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100 of the 850 MLSs nationally are green</a:t>
            </a:r>
            <a:endParaRPr lang="en-US" sz="3200" dirty="0"/>
          </a:p>
        </p:txBody>
      </p:sp>
    </p:spTree>
    <p:extLst>
      <p:ext uri="{BB962C8B-B14F-4D97-AF65-F5344CB8AC3E}">
        <p14:creationId xmlns:p14="http://schemas.microsoft.com/office/powerpoint/2010/main" val="27010454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6295" y="398695"/>
            <a:ext cx="2559714" cy="1030774"/>
          </a:xfrm>
          <a:prstGeom prst="rect">
            <a:avLst/>
          </a:prstGeom>
        </p:spPr>
      </p:pic>
      <p:sp>
        <p:nvSpPr>
          <p:cNvPr id="4" name="TextBox 3"/>
          <p:cNvSpPr txBox="1">
            <a:spLocks noChangeArrowheads="1"/>
          </p:cNvSpPr>
          <p:nvPr/>
        </p:nvSpPr>
        <p:spPr bwMode="auto">
          <a:xfrm>
            <a:off x="326295" y="1586408"/>
            <a:ext cx="8576405" cy="1107984"/>
          </a:xfrm>
          <a:prstGeom prst="rect">
            <a:avLst/>
          </a:prstGeom>
          <a:noFill/>
          <a:ln w="9525">
            <a:noFill/>
            <a:miter lim="800000"/>
            <a:headEnd/>
            <a:tailEnd/>
          </a:ln>
        </p:spPr>
        <p:txBody>
          <a:bodyPr wrap="square" lIns="91429" tIns="45714" rIns="91429" bIns="45714">
            <a:prstTxWarp prst="textNoShape">
              <a:avLst/>
            </a:prstTxWarp>
            <a:spAutoFit/>
          </a:bodyPr>
          <a:lstStyle/>
          <a:p>
            <a:r>
              <a:rPr lang="en-US" sz="3200" b="1" dirty="0"/>
              <a:t>Green MLS Listings: A Civic Engagement Project</a:t>
            </a:r>
          </a:p>
          <a:p>
            <a:endParaRPr lang="en-US" sz="3400" dirty="0"/>
          </a:p>
        </p:txBody>
      </p:sp>
      <p:sp>
        <p:nvSpPr>
          <p:cNvPr id="3" name="TextBox 2"/>
          <p:cNvSpPr txBox="1"/>
          <p:nvPr/>
        </p:nvSpPr>
        <p:spPr>
          <a:xfrm>
            <a:off x="322545" y="2333685"/>
            <a:ext cx="8436705" cy="4524315"/>
          </a:xfrm>
          <a:prstGeom prst="rect">
            <a:avLst/>
          </a:prstGeom>
          <a:noFill/>
        </p:spPr>
        <p:txBody>
          <a:bodyPr wrap="square" rtlCol="0">
            <a:spAutoFit/>
          </a:bodyPr>
          <a:lstStyle/>
          <a:p>
            <a:pPr marL="457200" indent="-457200">
              <a:buFont typeface="Arial" pitchFamily="34" charset="0"/>
              <a:buChar char="•"/>
            </a:pPr>
            <a:r>
              <a:rPr lang="en-US" sz="3200" dirty="0" smtClean="0">
                <a:hlinkClick r:id="rId4" action="ppaction://hlinkfile"/>
              </a:rPr>
              <a:t>President </a:t>
            </a:r>
            <a:r>
              <a:rPr lang="en-US" sz="3200" dirty="0">
                <a:hlinkClick r:id="rId4" action="ppaction://hlinkfile"/>
              </a:rPr>
              <a:t>Engagement Letter</a:t>
            </a:r>
            <a:r>
              <a:rPr lang="en-US" sz="3200" dirty="0"/>
              <a:t> </a:t>
            </a:r>
            <a:endParaRPr lang="en-US" sz="3200" dirty="0" smtClean="0"/>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hlinkClick r:id="rId5" action="ppaction://hlinkfile"/>
              </a:rPr>
              <a:t>Faculty </a:t>
            </a:r>
            <a:r>
              <a:rPr lang="en-US" sz="3200" dirty="0">
                <a:hlinkClick r:id="rId5" action="ppaction://hlinkfile"/>
              </a:rPr>
              <a:t>Engagement Letter</a:t>
            </a:r>
            <a:r>
              <a:rPr lang="en-US" sz="3200" dirty="0"/>
              <a:t> </a:t>
            </a:r>
            <a:endParaRPr lang="en-US" sz="3200" dirty="0" smtClean="0"/>
          </a:p>
          <a:p>
            <a:pPr marL="457200" indent="-457200">
              <a:buFont typeface="Arial" pitchFamily="34" charset="0"/>
              <a:buChar char="•"/>
            </a:pPr>
            <a:endParaRPr lang="en-US" sz="3200" dirty="0" smtClean="0"/>
          </a:p>
          <a:p>
            <a:pPr marL="457200" indent="-457200">
              <a:buFont typeface="Arial" pitchFamily="34" charset="0"/>
              <a:buChar char="•"/>
            </a:pPr>
            <a:r>
              <a:rPr lang="en-US" sz="3200" dirty="0">
                <a:solidFill>
                  <a:srgbClr val="0070C0"/>
                </a:solidFill>
                <a:hlinkClick r:id="rId6" action="ppaction://hlinkfile"/>
              </a:rPr>
              <a:t>Learning Activities Example for Green MLS </a:t>
            </a:r>
            <a:r>
              <a:rPr lang="en-US" sz="3200" dirty="0" smtClean="0">
                <a:solidFill>
                  <a:srgbClr val="0070C0"/>
                </a:solidFill>
                <a:hlinkClick r:id="rId6" action="ppaction://hlinkfile"/>
              </a:rPr>
              <a:t>Listing </a:t>
            </a:r>
            <a:r>
              <a:rPr lang="en-US" sz="3200" dirty="0" smtClean="0">
                <a:hlinkClick r:id="rId6" action="ppaction://hlinkfile"/>
              </a:rPr>
              <a:t> </a:t>
            </a:r>
            <a:endParaRPr lang="en-US" sz="3200" dirty="0">
              <a:hlinkClick r:id="rId6" action="ppaction://hlinkfile"/>
            </a:endParaRP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hlinkClick r:id="rId7" action="ppaction://hlinkfile"/>
              </a:rPr>
              <a:t>Student </a:t>
            </a:r>
            <a:r>
              <a:rPr lang="en-US" sz="3200" dirty="0">
                <a:hlinkClick r:id="rId7" action="ppaction://hlinkfile"/>
              </a:rPr>
              <a:t>Engagement </a:t>
            </a:r>
            <a:r>
              <a:rPr lang="en-US" sz="3200" dirty="0" smtClean="0">
                <a:hlinkClick r:id="rId7" action="ppaction://hlinkfile"/>
              </a:rPr>
              <a:t>Letter</a:t>
            </a:r>
            <a:endParaRPr lang="en-US" sz="3200" dirty="0"/>
          </a:p>
          <a:p>
            <a:endParaRPr lang="en-US" sz="3200" b="1" dirty="0"/>
          </a:p>
        </p:txBody>
      </p:sp>
    </p:spTree>
    <p:extLst>
      <p:ext uri="{BB962C8B-B14F-4D97-AF65-F5344CB8AC3E}">
        <p14:creationId xmlns:p14="http://schemas.microsoft.com/office/powerpoint/2010/main" val="895917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6295" y="398695"/>
            <a:ext cx="2559714" cy="1030774"/>
          </a:xfrm>
          <a:prstGeom prst="rect">
            <a:avLst/>
          </a:prstGeom>
        </p:spPr>
      </p:pic>
      <p:sp>
        <p:nvSpPr>
          <p:cNvPr id="2" name="TextBox 1"/>
          <p:cNvSpPr txBox="1"/>
          <p:nvPr/>
        </p:nvSpPr>
        <p:spPr>
          <a:xfrm>
            <a:off x="762000" y="1905000"/>
            <a:ext cx="7543800" cy="3970318"/>
          </a:xfrm>
          <a:prstGeom prst="rect">
            <a:avLst/>
          </a:prstGeom>
          <a:noFill/>
        </p:spPr>
        <p:txBody>
          <a:bodyPr wrap="square" rtlCol="0">
            <a:spAutoFit/>
          </a:bodyPr>
          <a:lstStyle/>
          <a:p>
            <a:r>
              <a:rPr lang="en-US" sz="2800" dirty="0" smtClean="0"/>
              <a:t>For more information on the Action Project and ideas of issues that you can move on:</a:t>
            </a:r>
          </a:p>
          <a:p>
            <a:pPr marL="457200" indent="-457200">
              <a:buFont typeface="Arial" pitchFamily="34" charset="0"/>
              <a:buChar char="•"/>
            </a:pPr>
            <a:r>
              <a:rPr lang="en-US" sz="2800" dirty="0" smtClean="0">
                <a:hlinkClick r:id="rId4"/>
              </a:rPr>
              <a:t>http://theseedcenter.org/Special-Pages/Action-Community--Policy-and-Civic-Engagement-for-/Civic-Engagement-for-Students-and-Staff</a:t>
            </a:r>
            <a:r>
              <a:rPr lang="en-US" sz="2800" dirty="0" smtClean="0"/>
              <a:t> </a:t>
            </a:r>
          </a:p>
          <a:p>
            <a:pPr marL="457200" indent="-457200">
              <a:buFont typeface="Arial" pitchFamily="34" charset="0"/>
              <a:buChar char="•"/>
            </a:pPr>
            <a:r>
              <a:rPr lang="en-US" sz="2800" dirty="0" smtClean="0">
                <a:hlinkClick r:id="rId5"/>
              </a:rPr>
              <a:t>https://groups.google.com/forum/#!forum/green-policies</a:t>
            </a:r>
            <a:r>
              <a:rPr lang="en-US" sz="2800" dirty="0" smtClean="0"/>
              <a:t> </a:t>
            </a:r>
          </a:p>
          <a:p>
            <a:pPr marL="457200" indent="-457200">
              <a:buFont typeface="Arial" pitchFamily="34" charset="0"/>
              <a:buChar char="•"/>
            </a:pPr>
            <a:r>
              <a:rPr lang="en-US" sz="2800" b="1" dirty="0">
                <a:hlinkClick r:id="rId6" action="ppaction://hlinkfile"/>
              </a:rPr>
              <a:t>Home</a:t>
            </a:r>
            <a:r>
              <a:rPr lang="en-US" sz="2800" b="1" dirty="0" smtClean="0">
                <a:hlinkClick r:id="rId6" action="ppaction://hlinkfile"/>
              </a:rPr>
              <a:t>­</a:t>
            </a:r>
            <a:r>
              <a:rPr lang="en-US" sz="2800" b="1" dirty="0" smtClean="0"/>
              <a:t>       </a:t>
            </a:r>
            <a:r>
              <a:rPr lang="en-US" sz="2800" b="1" dirty="0" smtClean="0">
                <a:hlinkClick r:id="rId7" action="ppaction://hlinkfile"/>
              </a:rPr>
              <a:t>Action </a:t>
            </a:r>
            <a:r>
              <a:rPr lang="en-US" sz="2800" b="1" dirty="0">
                <a:hlinkClick r:id="rId7" action="ppaction://hlinkfile"/>
              </a:rPr>
              <a:t>Community: Policy and Civic Engagement for Green Job </a:t>
            </a:r>
            <a:r>
              <a:rPr lang="en-US" sz="2800" b="1" dirty="0" smtClean="0">
                <a:hlinkClick r:id="rId7" action="ppaction://hlinkfile"/>
              </a:rPr>
              <a:t>Growth</a:t>
            </a:r>
            <a:endParaRPr lang="en-US" sz="2800" dirty="0"/>
          </a:p>
        </p:txBody>
      </p:sp>
      <p:sp>
        <p:nvSpPr>
          <p:cNvPr id="3" name="Right Arrow 2"/>
          <p:cNvSpPr/>
          <p:nvPr/>
        </p:nvSpPr>
        <p:spPr>
          <a:xfrm>
            <a:off x="2286000" y="5082915"/>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3181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6295" y="398695"/>
            <a:ext cx="2559714" cy="1030774"/>
          </a:xfrm>
          <a:prstGeom prst="rect">
            <a:avLst/>
          </a:prstGeom>
        </p:spPr>
      </p:pic>
      <p:sp>
        <p:nvSpPr>
          <p:cNvPr id="4" name="TextBox 3"/>
          <p:cNvSpPr txBox="1">
            <a:spLocks noChangeArrowheads="1"/>
          </p:cNvSpPr>
          <p:nvPr/>
        </p:nvSpPr>
        <p:spPr bwMode="auto">
          <a:xfrm>
            <a:off x="76201" y="1586408"/>
            <a:ext cx="8826500" cy="1138761"/>
          </a:xfrm>
          <a:prstGeom prst="rect">
            <a:avLst/>
          </a:prstGeom>
          <a:noFill/>
          <a:ln w="9525">
            <a:noFill/>
            <a:miter lim="800000"/>
            <a:headEnd/>
            <a:tailEnd/>
          </a:ln>
        </p:spPr>
        <p:txBody>
          <a:bodyPr wrap="square" lIns="91429" tIns="45714" rIns="91429" bIns="45714">
            <a:prstTxWarp prst="textNoShape">
              <a:avLst/>
            </a:prstTxWarp>
            <a:spAutoFit/>
          </a:bodyPr>
          <a:lstStyle/>
          <a:p>
            <a:pPr algn="ctr"/>
            <a:r>
              <a:rPr lang="en-US" sz="3400" dirty="0" smtClean="0"/>
              <a:t>Community of Action: Growing Green Jobs Through Policy and Civic Engagement</a:t>
            </a:r>
            <a:endParaRPr lang="en-US" sz="3400" dirty="0"/>
          </a:p>
        </p:txBody>
      </p:sp>
      <p:sp>
        <p:nvSpPr>
          <p:cNvPr id="3" name="TextBox 2"/>
          <p:cNvSpPr txBox="1"/>
          <p:nvPr/>
        </p:nvSpPr>
        <p:spPr>
          <a:xfrm>
            <a:off x="254702" y="2333684"/>
            <a:ext cx="8436705" cy="5016758"/>
          </a:xfrm>
          <a:prstGeom prst="rect">
            <a:avLst/>
          </a:prstGeom>
          <a:noFill/>
        </p:spPr>
        <p:txBody>
          <a:bodyPr wrap="square" rtlCol="0">
            <a:spAutoFit/>
          </a:bodyPr>
          <a:lstStyle/>
          <a:p>
            <a:endParaRPr lang="en-US" sz="3200" dirty="0" smtClean="0"/>
          </a:p>
          <a:p>
            <a:r>
              <a:rPr lang="en-US" sz="3200" dirty="0" smtClean="0"/>
              <a:t>Four target groups:</a:t>
            </a:r>
          </a:p>
          <a:p>
            <a:pPr marL="514350" indent="-514350">
              <a:buFont typeface="+mj-lt"/>
              <a:buAutoNum type="arabicPeriod"/>
            </a:pPr>
            <a:r>
              <a:rPr lang="en-US" sz="3200" dirty="0" smtClean="0"/>
              <a:t>Faculty to bring into class as assignment</a:t>
            </a:r>
          </a:p>
          <a:p>
            <a:pPr marL="514350" indent="-514350">
              <a:buFont typeface="+mj-lt"/>
              <a:buAutoNum type="arabicPeriod"/>
            </a:pPr>
            <a:r>
              <a:rPr lang="en-US" sz="3200" dirty="0" smtClean="0"/>
              <a:t>Student Groups</a:t>
            </a:r>
          </a:p>
          <a:p>
            <a:pPr marL="514350" indent="-514350">
              <a:buFont typeface="+mj-lt"/>
              <a:buAutoNum type="arabicPeriod"/>
            </a:pPr>
            <a:r>
              <a:rPr lang="en-US" sz="3200" dirty="0" smtClean="0"/>
              <a:t>Public</a:t>
            </a:r>
          </a:p>
          <a:p>
            <a:pPr marL="514350" indent="-514350">
              <a:buFont typeface="+mj-lt"/>
              <a:buAutoNum type="arabicPeriod"/>
            </a:pPr>
            <a:r>
              <a:rPr lang="en-US" sz="3200" dirty="0"/>
              <a:t>President/Governmental Relations</a:t>
            </a:r>
          </a:p>
          <a:p>
            <a:pPr marL="514350" indent="-514350">
              <a:buFont typeface="+mj-lt"/>
              <a:buAutoNum type="arabicPeriod"/>
            </a:pPr>
            <a:endParaRPr lang="en-US" sz="3200" dirty="0"/>
          </a:p>
          <a:p>
            <a:r>
              <a:rPr lang="en-US" sz="3200" dirty="0" smtClean="0"/>
              <a:t>Conceptual frame and resources laid out </a:t>
            </a:r>
            <a:r>
              <a:rPr lang="en-US" sz="3200" dirty="0"/>
              <a:t>in Toolkit - </a:t>
            </a:r>
            <a:r>
              <a:rPr lang="en-US" sz="1200" dirty="0">
                <a:hlinkClick r:id="rId4"/>
              </a:rPr>
              <a:t>http://</a:t>
            </a:r>
            <a:r>
              <a:rPr lang="en-US" sz="1200" dirty="0" smtClean="0">
                <a:hlinkClick r:id="rId4"/>
              </a:rPr>
              <a:t>theseedcenter.org/Resources/SEED-Resources/SEED-Toolkits/AACC-s-SEED-Green-Action-Plan-Series</a:t>
            </a:r>
            <a:r>
              <a:rPr lang="en-US" sz="1200" dirty="0" smtClean="0"/>
              <a:t> </a:t>
            </a:r>
          </a:p>
          <a:p>
            <a:endParaRPr lang="en-US" sz="3200" b="1" dirty="0"/>
          </a:p>
        </p:txBody>
      </p:sp>
    </p:spTree>
    <p:extLst>
      <p:ext uri="{BB962C8B-B14F-4D97-AF65-F5344CB8AC3E}">
        <p14:creationId xmlns:p14="http://schemas.microsoft.com/office/powerpoint/2010/main" val="42518732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6295" y="398695"/>
            <a:ext cx="2559714" cy="1030774"/>
          </a:xfrm>
          <a:prstGeom prst="rect">
            <a:avLst/>
          </a:prstGeom>
        </p:spPr>
      </p:pic>
      <p:sp>
        <p:nvSpPr>
          <p:cNvPr id="5" name="TextBox 4"/>
          <p:cNvSpPr txBox="1">
            <a:spLocks noChangeArrowheads="1"/>
          </p:cNvSpPr>
          <p:nvPr/>
        </p:nvSpPr>
        <p:spPr bwMode="auto">
          <a:xfrm>
            <a:off x="326295" y="1586408"/>
            <a:ext cx="8576405" cy="1661981"/>
          </a:xfrm>
          <a:prstGeom prst="rect">
            <a:avLst/>
          </a:prstGeom>
          <a:noFill/>
          <a:ln w="9525">
            <a:noFill/>
            <a:miter lim="800000"/>
            <a:headEnd/>
            <a:tailEnd/>
          </a:ln>
        </p:spPr>
        <p:txBody>
          <a:bodyPr wrap="square" lIns="91429" tIns="45714" rIns="91429" bIns="45714">
            <a:prstTxWarp prst="textNoShape">
              <a:avLst/>
            </a:prstTxWarp>
            <a:spAutoFit/>
          </a:bodyPr>
          <a:lstStyle/>
          <a:p>
            <a:r>
              <a:rPr lang="en-US" sz="3400" b="1" dirty="0" smtClean="0"/>
              <a:t>On campuses, education and actions for a sustainable future should be:</a:t>
            </a:r>
            <a:endParaRPr lang="en-US" sz="3400" dirty="0" smtClean="0"/>
          </a:p>
          <a:p>
            <a:endParaRPr lang="en-US" sz="3400" dirty="0"/>
          </a:p>
        </p:txBody>
      </p:sp>
      <p:sp>
        <p:nvSpPr>
          <p:cNvPr id="2" name="TextBox 1"/>
          <p:cNvSpPr txBox="1"/>
          <p:nvPr/>
        </p:nvSpPr>
        <p:spPr>
          <a:xfrm>
            <a:off x="533400" y="3261527"/>
            <a:ext cx="8077200" cy="2954655"/>
          </a:xfrm>
          <a:prstGeom prst="rect">
            <a:avLst/>
          </a:prstGeom>
          <a:noFill/>
        </p:spPr>
        <p:txBody>
          <a:bodyPr wrap="square" rtlCol="0">
            <a:spAutoFit/>
          </a:bodyPr>
          <a:lstStyle/>
          <a:p>
            <a:pPr marL="285750" indent="-285750">
              <a:buFont typeface="Arial" pitchFamily="34" charset="0"/>
              <a:buChar char="•"/>
            </a:pPr>
            <a:r>
              <a:rPr lang="en-US" sz="2800" b="1" dirty="0" smtClean="0"/>
              <a:t>Beyond doom and gloom</a:t>
            </a:r>
          </a:p>
          <a:p>
            <a:pPr marL="285750" indent="-285750">
              <a:buFont typeface="Arial" pitchFamily="34" charset="0"/>
              <a:buChar char="•"/>
            </a:pPr>
            <a:r>
              <a:rPr lang="en-US" sz="2800" b="1" dirty="0" smtClean="0"/>
              <a:t>Focused on solutions</a:t>
            </a:r>
          </a:p>
          <a:p>
            <a:pPr marL="285750" indent="-285750">
              <a:buFont typeface="Arial" pitchFamily="34" charset="0"/>
              <a:buChar char="•"/>
            </a:pPr>
            <a:r>
              <a:rPr lang="en-US" sz="2800" b="1" dirty="0" smtClean="0"/>
              <a:t>Provide opportunities for students, staff and the public to make positive change in society, </a:t>
            </a:r>
          </a:p>
          <a:p>
            <a:pPr marL="285750" indent="-285750">
              <a:buFont typeface="Arial" pitchFamily="34" charset="0"/>
              <a:buChar char="•"/>
            </a:pPr>
            <a:r>
              <a:rPr lang="en-US" sz="2800" b="1" dirty="0" smtClean="0"/>
              <a:t>Building the skills, habits and attitudes to contribute to a sustainable future</a:t>
            </a:r>
          </a:p>
          <a:p>
            <a:pPr marL="285750" indent="-285750">
              <a:buFont typeface="Arial" pitchFamily="34" charset="0"/>
              <a:buChar char="•"/>
            </a:pPr>
            <a:endParaRPr lang="en-US" dirty="0"/>
          </a:p>
        </p:txBody>
      </p:sp>
    </p:spTree>
    <p:extLst>
      <p:ext uri="{BB962C8B-B14F-4D97-AF65-F5344CB8AC3E}">
        <p14:creationId xmlns:p14="http://schemas.microsoft.com/office/powerpoint/2010/main" val="245163570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6295" y="398695"/>
            <a:ext cx="2559714" cy="1030774"/>
          </a:xfrm>
          <a:prstGeom prst="rect">
            <a:avLst/>
          </a:prstGeom>
        </p:spPr>
      </p:pic>
      <p:sp>
        <p:nvSpPr>
          <p:cNvPr id="5" name="TextBox 4"/>
          <p:cNvSpPr txBox="1">
            <a:spLocks noChangeArrowheads="1"/>
          </p:cNvSpPr>
          <p:nvPr/>
        </p:nvSpPr>
        <p:spPr bwMode="auto">
          <a:xfrm>
            <a:off x="326295" y="1429469"/>
            <a:ext cx="8576405" cy="2185201"/>
          </a:xfrm>
          <a:prstGeom prst="rect">
            <a:avLst/>
          </a:prstGeom>
          <a:noFill/>
          <a:ln w="9525">
            <a:noFill/>
            <a:miter lim="800000"/>
            <a:headEnd/>
            <a:tailEnd/>
          </a:ln>
        </p:spPr>
        <p:txBody>
          <a:bodyPr wrap="square" lIns="91429" tIns="45714" rIns="91429" bIns="45714">
            <a:prstTxWarp prst="textNoShape">
              <a:avLst/>
            </a:prstTxWarp>
            <a:spAutoFit/>
          </a:bodyPr>
          <a:lstStyle/>
          <a:p>
            <a:r>
              <a:rPr lang="en-US" sz="3400" dirty="0" smtClean="0"/>
              <a:t>MLS is only one of many opportunities to impact policy and practices to create a more sustainable future. Additional possibilities:</a:t>
            </a:r>
          </a:p>
          <a:p>
            <a:endParaRPr lang="en-US" sz="3400" dirty="0"/>
          </a:p>
        </p:txBody>
      </p:sp>
      <p:sp>
        <p:nvSpPr>
          <p:cNvPr id="2" name="TextBox 1"/>
          <p:cNvSpPr txBox="1"/>
          <p:nvPr/>
        </p:nvSpPr>
        <p:spPr>
          <a:xfrm>
            <a:off x="349943" y="3200400"/>
            <a:ext cx="8077200" cy="3385542"/>
          </a:xfrm>
          <a:prstGeom prst="rect">
            <a:avLst/>
          </a:prstGeom>
          <a:noFill/>
        </p:spPr>
        <p:txBody>
          <a:bodyPr wrap="square" rtlCol="0">
            <a:spAutoFit/>
          </a:bodyPr>
          <a:lstStyle/>
          <a:p>
            <a:pPr marL="285750" indent="-285750">
              <a:buFont typeface="Arial" pitchFamily="34" charset="0"/>
              <a:buChar char="•"/>
            </a:pPr>
            <a:r>
              <a:rPr lang="en-US" sz="2800" b="1" dirty="0"/>
              <a:t>Carbon tax???!!!</a:t>
            </a:r>
          </a:p>
          <a:p>
            <a:pPr marL="285750" indent="-285750">
              <a:buFont typeface="Arial" pitchFamily="34" charset="0"/>
              <a:buChar char="•"/>
            </a:pPr>
            <a:r>
              <a:rPr lang="en-US" sz="2800" b="1" dirty="0" smtClean="0"/>
              <a:t>Completing </a:t>
            </a:r>
            <a:r>
              <a:rPr lang="en-US" sz="2800" b="1" dirty="0" smtClean="0"/>
              <a:t>regulations on power plants – EPA</a:t>
            </a:r>
          </a:p>
          <a:p>
            <a:pPr marL="285750" indent="-285750">
              <a:buFont typeface="Arial" pitchFamily="34" charset="0"/>
              <a:buChar char="•"/>
            </a:pPr>
            <a:r>
              <a:rPr lang="en-US" sz="2800" b="1" dirty="0" smtClean="0"/>
              <a:t>Additional standards for energy efficient equipment – DOE</a:t>
            </a:r>
          </a:p>
          <a:p>
            <a:pPr marL="285750" indent="-285750">
              <a:buFont typeface="Arial" pitchFamily="34" charset="0"/>
              <a:buChar char="•"/>
            </a:pPr>
            <a:r>
              <a:rPr lang="en-US" sz="2800" b="1" dirty="0" smtClean="0"/>
              <a:t>Renewable Portfolio Standards – state legislatures</a:t>
            </a:r>
          </a:p>
          <a:p>
            <a:pPr marL="285750" indent="-285750">
              <a:buFont typeface="Arial" pitchFamily="34" charset="0"/>
              <a:buChar char="•"/>
            </a:pPr>
            <a:r>
              <a:rPr lang="en-US" sz="2800" b="1" dirty="0" smtClean="0"/>
              <a:t>We </a:t>
            </a:r>
            <a:r>
              <a:rPr lang="en-US" sz="2800" b="1" dirty="0" smtClean="0"/>
              <a:t>can help you develop your materials</a:t>
            </a:r>
          </a:p>
          <a:p>
            <a:pPr marL="285750" indent="-285750">
              <a:buFont typeface="Arial" pitchFamily="34" charset="0"/>
              <a:buChar char="•"/>
            </a:pPr>
            <a:r>
              <a:rPr lang="en-US" sz="2800" b="1" dirty="0" smtClean="0"/>
              <a:t>Whatever you do, share it with us</a:t>
            </a:r>
          </a:p>
          <a:p>
            <a:pPr marL="285750" indent="-285750">
              <a:buFont typeface="Arial" pitchFamily="34" charset="0"/>
              <a:buChar char="•"/>
            </a:pPr>
            <a:endParaRPr lang="en-US" dirty="0"/>
          </a:p>
        </p:txBody>
      </p:sp>
    </p:spTree>
    <p:extLst>
      <p:ext uri="{BB962C8B-B14F-4D97-AF65-F5344CB8AC3E}">
        <p14:creationId xmlns:p14="http://schemas.microsoft.com/office/powerpoint/2010/main" val="345329536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ideas</a:t>
            </a:r>
            <a:endParaRPr lang="en-US" dirty="0"/>
          </a:p>
        </p:txBody>
      </p:sp>
      <p:sp>
        <p:nvSpPr>
          <p:cNvPr id="3" name="Content Placeholder 2"/>
          <p:cNvSpPr>
            <a:spLocks noGrp="1"/>
          </p:cNvSpPr>
          <p:nvPr>
            <p:ph idx="1"/>
          </p:nvPr>
        </p:nvSpPr>
        <p:spPr/>
        <p:txBody>
          <a:bodyPr/>
          <a:lstStyle/>
          <a:p>
            <a:r>
              <a:rPr lang="en-US" b="1" dirty="0"/>
              <a:t>More ideas at </a:t>
            </a:r>
            <a:r>
              <a:rPr lang="en-US" b="1" dirty="0" smtClean="0">
                <a:hlinkClick r:id="rId2"/>
              </a:rPr>
              <a:t>www.usgbc.org/campaigns</a:t>
            </a:r>
            <a:endParaRPr lang="en-US" b="1" dirty="0" smtClean="0"/>
          </a:p>
          <a:p>
            <a:endParaRPr lang="en-US" b="1" dirty="0" smtClean="0"/>
          </a:p>
          <a:p>
            <a:r>
              <a:rPr lang="en-US" b="1" dirty="0" smtClean="0"/>
              <a:t>Disciplinary societies support this work:</a:t>
            </a:r>
          </a:p>
          <a:p>
            <a:pPr lvl="1"/>
            <a:r>
              <a:rPr lang="en-US" b="1" dirty="0" smtClean="0">
                <a:hlinkClick r:id="rId3"/>
              </a:rPr>
              <a:t>www.aashe.org/dans</a:t>
            </a:r>
            <a:r>
              <a:rPr lang="en-US" b="1" dirty="0" smtClean="0"/>
              <a:t> (see resources page)</a:t>
            </a:r>
          </a:p>
          <a:p>
            <a:pPr lvl="1"/>
            <a:r>
              <a:rPr lang="en-US" b="1" dirty="0" smtClean="0">
                <a:hlinkClick r:id="rId4"/>
              </a:rPr>
              <a:t>http://serc.carleton.edu/sisl</a:t>
            </a:r>
            <a:r>
              <a:rPr lang="en-US" b="1" dirty="0" smtClean="0"/>
              <a:t> - Sustainability Improves Student </a:t>
            </a:r>
            <a:r>
              <a:rPr lang="en-US" b="1" dirty="0" smtClean="0"/>
              <a:t>Learning</a:t>
            </a:r>
          </a:p>
          <a:p>
            <a:pPr lvl="1"/>
            <a:endParaRPr lang="en-US" b="1" dirty="0"/>
          </a:p>
          <a:p>
            <a:pPr lvl="1"/>
            <a:r>
              <a:rPr lang="en-US" b="1" dirty="0" smtClean="0"/>
              <a:t>Your Ideas—share with us, we can help.</a:t>
            </a:r>
            <a:endParaRPr lang="en-US" dirty="0"/>
          </a:p>
        </p:txBody>
      </p:sp>
    </p:spTree>
    <p:extLst>
      <p:ext uri="{BB962C8B-B14F-4D97-AF65-F5344CB8AC3E}">
        <p14:creationId xmlns:p14="http://schemas.microsoft.com/office/powerpoint/2010/main" val="1727157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6295" y="398695"/>
            <a:ext cx="2559714" cy="1030774"/>
          </a:xfrm>
          <a:prstGeom prst="rect">
            <a:avLst/>
          </a:prstGeom>
        </p:spPr>
      </p:pic>
      <p:sp>
        <p:nvSpPr>
          <p:cNvPr id="2" name="Rectangle 1"/>
          <p:cNvSpPr/>
          <p:nvPr/>
        </p:nvSpPr>
        <p:spPr>
          <a:xfrm>
            <a:off x="990600" y="1600200"/>
            <a:ext cx="5867400" cy="3625608"/>
          </a:xfrm>
          <a:prstGeom prst="rect">
            <a:avLst/>
          </a:prstGeom>
        </p:spPr>
        <p:txBody>
          <a:bodyPr wrap="square">
            <a:spAutoFit/>
          </a:bodyPr>
          <a:lstStyle/>
          <a:p>
            <a:pPr marL="342900" marR="0" lvl="0" indent="-342900" defTabSz="457200" eaLnBrk="1" fontAlgn="auto" latinLnBrk="0" hangingPunct="1">
              <a:lnSpc>
                <a:spcPct val="100000"/>
              </a:lnSpc>
              <a:spcBef>
                <a:spcPct val="20000"/>
              </a:spcBef>
              <a:spcAft>
                <a:spcPts val="0"/>
              </a:spcAft>
              <a:buClrTx/>
              <a:buSzTx/>
              <a:buFontTx/>
              <a:buNone/>
              <a:tabLst/>
              <a:defRPr/>
            </a:pPr>
            <a:r>
              <a:rPr kumimoji="0" lang="en-US" sz="2800" b="0" i="0" u="none" strike="noStrike" kern="0" cap="none" spc="0" normalizeH="0" baseline="0" noProof="0" dirty="0" smtClean="0">
                <a:ln>
                  <a:noFill/>
                </a:ln>
                <a:solidFill>
                  <a:srgbClr val="005D38"/>
                </a:solidFill>
                <a:effectLst/>
                <a:uLnTx/>
                <a:uFillTx/>
              </a:rPr>
              <a:t>Let us help you grow your </a:t>
            </a:r>
            <a:r>
              <a:rPr kumimoji="0" lang="en-US" sz="2800" b="0" i="0" u="none" strike="noStrike" kern="0" cap="none" spc="0" normalizeH="0" baseline="0" noProof="0" dirty="0" smtClean="0">
                <a:ln>
                  <a:noFill/>
                </a:ln>
                <a:solidFill>
                  <a:srgbClr val="005D38"/>
                </a:solidFill>
                <a:effectLst/>
                <a:uLnTx/>
                <a:uFillTx/>
              </a:rPr>
              <a:t>efforts</a:t>
            </a:r>
          </a:p>
          <a:p>
            <a:pPr marL="342900" marR="0" lvl="0" indent="-342900" defTabSz="457200" eaLnBrk="1" fontAlgn="auto" latinLnBrk="0" hangingPunct="1">
              <a:lnSpc>
                <a:spcPct val="100000"/>
              </a:lnSpc>
              <a:spcBef>
                <a:spcPct val="20000"/>
              </a:spcBef>
              <a:spcAft>
                <a:spcPts val="0"/>
              </a:spcAft>
              <a:buClrTx/>
              <a:buSzTx/>
              <a:buFontTx/>
              <a:buNone/>
              <a:tabLst/>
              <a:defRPr/>
            </a:pPr>
            <a:endParaRPr kumimoji="0" lang="en-US" sz="2800" b="0" i="0" u="none" strike="noStrike" kern="0" cap="none" spc="0" normalizeH="0" baseline="0" noProof="0" dirty="0" smtClean="0">
              <a:ln>
                <a:noFill/>
              </a:ln>
              <a:solidFill>
                <a:srgbClr val="005D38"/>
              </a:solidFill>
              <a:effectLst/>
              <a:uLnTx/>
              <a:uFillTx/>
            </a:endParaRPr>
          </a:p>
          <a:p>
            <a:pPr marL="342900" marR="0" lvl="0" indent="-342900" defTabSz="457200" eaLnBrk="1" fontAlgn="auto" latinLnBrk="0" hangingPunct="1">
              <a:lnSpc>
                <a:spcPct val="100000"/>
              </a:lnSpc>
              <a:spcBef>
                <a:spcPct val="20000"/>
              </a:spcBef>
              <a:spcAft>
                <a:spcPts val="0"/>
              </a:spcAft>
              <a:buClrTx/>
              <a:buSzTx/>
              <a:buFontTx/>
              <a:buNone/>
              <a:tabLst/>
              <a:defRPr/>
            </a:pPr>
            <a:r>
              <a:rPr kumimoji="0" lang="en-US" sz="2800" b="0" i="0" u="none" strike="noStrike" kern="0" cap="none" spc="0" normalizeH="0" baseline="0" noProof="0" dirty="0" smtClean="0">
                <a:ln>
                  <a:noFill/>
                </a:ln>
                <a:solidFill>
                  <a:srgbClr val="005D38"/>
                </a:solidFill>
                <a:effectLst/>
                <a:uLnTx/>
                <a:uFillTx/>
              </a:rPr>
              <a:t>Debra Rowe</a:t>
            </a:r>
          </a:p>
          <a:p>
            <a:pPr marL="342900" marR="0" lvl="0" indent="-342900" defTabSz="457200" eaLnBrk="1" fontAlgn="auto" latinLnBrk="0" hangingPunct="1">
              <a:lnSpc>
                <a:spcPct val="100000"/>
              </a:lnSpc>
              <a:spcBef>
                <a:spcPct val="20000"/>
              </a:spcBef>
              <a:spcAft>
                <a:spcPts val="0"/>
              </a:spcAft>
              <a:buClrTx/>
              <a:buSzTx/>
              <a:buFontTx/>
              <a:buNone/>
              <a:tabLst/>
              <a:defRPr/>
            </a:pPr>
            <a:r>
              <a:rPr kumimoji="0" lang="en-US" sz="2800" b="0" i="0" u="none" strike="noStrike" kern="0" cap="none" spc="0" normalizeH="0" baseline="0" noProof="0" dirty="0" smtClean="0">
                <a:ln>
                  <a:noFill/>
                </a:ln>
                <a:solidFill>
                  <a:srgbClr val="005D38"/>
                </a:solidFill>
                <a:effectLst/>
                <a:uLnTx/>
                <a:uFillTx/>
                <a:hlinkClick r:id="rId4"/>
              </a:rPr>
              <a:t>dgrowe@oaklandcc.edu</a:t>
            </a:r>
            <a:r>
              <a:rPr kumimoji="0" lang="en-US" sz="2800" b="0" i="0" u="none" strike="noStrike" kern="0" cap="none" spc="0" normalizeH="0" baseline="0" noProof="0" dirty="0" smtClean="0">
                <a:ln>
                  <a:noFill/>
                </a:ln>
                <a:solidFill>
                  <a:srgbClr val="005D38"/>
                </a:solidFill>
                <a:effectLst/>
                <a:uLnTx/>
                <a:uFillTx/>
              </a:rPr>
              <a:t>    </a:t>
            </a:r>
            <a:endParaRPr kumimoji="0" lang="en-US" sz="2800" b="0" i="0" u="none" strike="noStrike" kern="0" cap="none" spc="0" normalizeH="0" baseline="0" noProof="0" dirty="0" smtClean="0">
              <a:ln>
                <a:noFill/>
              </a:ln>
              <a:solidFill>
                <a:srgbClr val="005D38"/>
              </a:solidFill>
              <a:effectLst/>
              <a:uLnTx/>
              <a:uFillTx/>
            </a:endParaRPr>
          </a:p>
          <a:p>
            <a:pPr marL="342900" marR="0" lvl="0" indent="-342900" defTabSz="457200" eaLnBrk="1" fontAlgn="auto" latinLnBrk="0" hangingPunct="1">
              <a:lnSpc>
                <a:spcPct val="100000"/>
              </a:lnSpc>
              <a:spcBef>
                <a:spcPct val="20000"/>
              </a:spcBef>
              <a:spcAft>
                <a:spcPts val="0"/>
              </a:spcAft>
              <a:buClrTx/>
              <a:buSzTx/>
              <a:buFontTx/>
              <a:buNone/>
              <a:tabLst/>
              <a:defRPr/>
            </a:pPr>
            <a:endParaRPr kumimoji="0" lang="en-US" sz="2800" b="0" i="0" u="none" strike="noStrike" kern="0" cap="none" spc="0" normalizeH="0" baseline="0" noProof="0" dirty="0" smtClean="0">
              <a:ln>
                <a:noFill/>
              </a:ln>
              <a:solidFill>
                <a:srgbClr val="005D38"/>
              </a:solidFill>
              <a:effectLst/>
              <a:uLnTx/>
              <a:uFillTx/>
            </a:endParaRPr>
          </a:p>
          <a:p>
            <a:pPr marL="342900" marR="0" lvl="0" indent="-342900" defTabSz="457200" eaLnBrk="1" fontAlgn="auto" latinLnBrk="0" hangingPunct="1">
              <a:lnSpc>
                <a:spcPct val="100000"/>
              </a:lnSpc>
              <a:spcBef>
                <a:spcPct val="20000"/>
              </a:spcBef>
              <a:spcAft>
                <a:spcPts val="0"/>
              </a:spcAft>
              <a:buClrTx/>
              <a:buSzTx/>
              <a:buFontTx/>
              <a:buNone/>
              <a:tabLst/>
              <a:defRPr/>
            </a:pPr>
            <a:r>
              <a:rPr kumimoji="0" lang="en-US" sz="2800" b="0" i="0" u="none" strike="noStrike" kern="0" cap="none" spc="0" normalizeH="0" baseline="0" noProof="0" dirty="0" smtClean="0">
                <a:ln>
                  <a:noFill/>
                </a:ln>
                <a:solidFill>
                  <a:srgbClr val="005D38"/>
                </a:solidFill>
                <a:effectLst/>
                <a:uLnTx/>
                <a:uFillTx/>
              </a:rPr>
              <a:t>Bert Jacobson</a:t>
            </a:r>
          </a:p>
          <a:p>
            <a:pPr marL="342900" marR="0" lvl="0" indent="-342900" defTabSz="457200" eaLnBrk="1" fontAlgn="auto" latinLnBrk="0" hangingPunct="1">
              <a:lnSpc>
                <a:spcPct val="100000"/>
              </a:lnSpc>
              <a:spcBef>
                <a:spcPct val="20000"/>
              </a:spcBef>
              <a:spcAft>
                <a:spcPts val="0"/>
              </a:spcAft>
              <a:buClrTx/>
              <a:buSzTx/>
              <a:buFontTx/>
              <a:buNone/>
              <a:tabLst/>
              <a:defRPr/>
            </a:pPr>
            <a:r>
              <a:rPr kumimoji="0" lang="en-US" sz="2800" b="0" i="0" u="none" strike="noStrike" kern="0" cap="none" spc="0" normalizeH="0" baseline="0" noProof="0" dirty="0" smtClean="0">
                <a:ln>
                  <a:noFill/>
                </a:ln>
                <a:solidFill>
                  <a:srgbClr val="005D38"/>
                </a:solidFill>
                <a:effectLst/>
                <a:uLnTx/>
                <a:uFillTx/>
                <a:hlinkClick r:id="rId5"/>
              </a:rPr>
              <a:t>bjacobson@kcc.edu</a:t>
            </a:r>
            <a:endParaRPr kumimoji="0" lang="en-US" sz="2800" b="0" i="0" u="none" strike="noStrike" kern="0" cap="none" spc="0" normalizeH="0" baseline="0" noProof="0" dirty="0" smtClean="0">
              <a:ln>
                <a:noFill/>
              </a:ln>
              <a:solidFill>
                <a:srgbClr val="005D38"/>
              </a:solidFill>
              <a:effectLst/>
              <a:uLnTx/>
              <a:uFillTx/>
            </a:endParaRPr>
          </a:p>
        </p:txBody>
      </p:sp>
      <p:sp>
        <p:nvSpPr>
          <p:cNvPr id="4" name="Rectangle 3"/>
          <p:cNvSpPr/>
          <p:nvPr/>
        </p:nvSpPr>
        <p:spPr>
          <a:xfrm>
            <a:off x="5598199" y="445644"/>
            <a:ext cx="251960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42994A"/>
                </a:solidFill>
                <a:effectLst/>
                <a:uLnTx/>
                <a:uFillTx/>
                <a:ea typeface="+mj-ea"/>
                <a:cs typeface="+mj-cs"/>
              </a:rPr>
              <a:t>Contact Info</a:t>
            </a:r>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6" name="Picture 5" descr="AACCcol_RGB"/>
          <p:cNvPicPr>
            <a:picLocks noChangeAspect="1" noChangeArrowheads="1"/>
          </p:cNvPicPr>
          <p:nvPr/>
        </p:nvPicPr>
        <p:blipFill>
          <a:blip r:embed="rId6"/>
          <a:srcRect l="5305" t="4784" r="5305" b="4784"/>
          <a:stretch>
            <a:fillRect/>
          </a:stretch>
        </p:blipFill>
        <p:spPr bwMode="auto">
          <a:xfrm>
            <a:off x="553336" y="5610718"/>
            <a:ext cx="874528" cy="980581"/>
          </a:xfrm>
          <a:prstGeom prst="rect">
            <a:avLst/>
          </a:prstGeom>
          <a:noFill/>
          <a:ln>
            <a:solidFill>
              <a:schemeClr val="accent3"/>
            </a:solidFill>
          </a:ln>
        </p:spPr>
      </p:pic>
    </p:spTree>
    <p:extLst>
      <p:ext uri="{BB962C8B-B14F-4D97-AF65-F5344CB8AC3E}">
        <p14:creationId xmlns:p14="http://schemas.microsoft.com/office/powerpoint/2010/main" val="27010454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6295" y="398695"/>
            <a:ext cx="2559714" cy="1030774"/>
          </a:xfrm>
          <a:prstGeom prst="rect">
            <a:avLst/>
          </a:prstGeom>
        </p:spPr>
      </p:pic>
      <p:sp>
        <p:nvSpPr>
          <p:cNvPr id="5" name="TextBox 4"/>
          <p:cNvSpPr txBox="1">
            <a:spLocks noChangeArrowheads="1"/>
          </p:cNvSpPr>
          <p:nvPr/>
        </p:nvSpPr>
        <p:spPr bwMode="auto">
          <a:xfrm>
            <a:off x="300019" y="2514600"/>
            <a:ext cx="8576405" cy="2708422"/>
          </a:xfrm>
          <a:prstGeom prst="rect">
            <a:avLst/>
          </a:prstGeom>
          <a:noFill/>
          <a:ln w="9525">
            <a:noFill/>
            <a:miter lim="800000"/>
            <a:headEnd/>
            <a:tailEnd/>
          </a:ln>
        </p:spPr>
        <p:txBody>
          <a:bodyPr wrap="square" lIns="91429" tIns="45714" rIns="91429" bIns="45714">
            <a:prstTxWarp prst="textNoShape">
              <a:avLst/>
            </a:prstTxWarp>
            <a:spAutoFit/>
          </a:bodyPr>
          <a:lstStyle/>
          <a:p>
            <a:pPr marL="514350" indent="-514350">
              <a:buAutoNum type="alphaUcPeriod"/>
            </a:pPr>
            <a:r>
              <a:rPr lang="en-US" sz="3400" dirty="0" smtClean="0"/>
              <a:t>The Need </a:t>
            </a:r>
          </a:p>
          <a:p>
            <a:pPr marL="514350" indent="-514350">
              <a:buAutoNum type="alphaUcPeriod"/>
            </a:pPr>
            <a:r>
              <a:rPr lang="en-US" sz="3400" dirty="0" smtClean="0"/>
              <a:t>The Pilot</a:t>
            </a:r>
          </a:p>
          <a:p>
            <a:pPr marL="514350" indent="-514350">
              <a:buAutoNum type="alphaUcPeriod"/>
            </a:pPr>
            <a:r>
              <a:rPr lang="en-US" sz="3400" dirty="0" smtClean="0"/>
              <a:t>The Potential</a:t>
            </a:r>
          </a:p>
          <a:p>
            <a:pPr marL="514350" indent="-514350">
              <a:buAutoNum type="alphaUcPeriod"/>
            </a:pPr>
            <a:r>
              <a:rPr lang="en-US" sz="3400" dirty="0" smtClean="0"/>
              <a:t>Resources for You</a:t>
            </a:r>
          </a:p>
          <a:p>
            <a:pPr marL="514350" indent="-514350">
              <a:buAutoNum type="alphaUcPeriod"/>
            </a:pPr>
            <a:r>
              <a:rPr lang="en-US" sz="3400" dirty="0" smtClean="0"/>
              <a:t>Question and Answers</a:t>
            </a:r>
            <a:endParaRPr lang="en-US" sz="3400" dirty="0"/>
          </a:p>
        </p:txBody>
      </p:sp>
      <p:sp>
        <p:nvSpPr>
          <p:cNvPr id="2" name="TextBox 1"/>
          <p:cNvSpPr txBox="1"/>
          <p:nvPr/>
        </p:nvSpPr>
        <p:spPr>
          <a:xfrm>
            <a:off x="533400" y="3261527"/>
            <a:ext cx="8077200" cy="369332"/>
          </a:xfrm>
          <a:prstGeom prst="rect">
            <a:avLst/>
          </a:prstGeom>
          <a:noFill/>
        </p:spPr>
        <p:txBody>
          <a:bodyPr wrap="square" rtlCol="0">
            <a:spAutoFit/>
          </a:bodyPr>
          <a:lstStyle/>
          <a:p>
            <a:pPr marL="285750" indent="-285750">
              <a:buFont typeface="Arial" pitchFamily="34" charset="0"/>
              <a:buChar char="•"/>
            </a:pPr>
            <a:endParaRPr lang="en-US" dirty="0"/>
          </a:p>
        </p:txBody>
      </p:sp>
    </p:spTree>
    <p:extLst>
      <p:ext uri="{BB962C8B-B14F-4D97-AF65-F5344CB8AC3E}">
        <p14:creationId xmlns:p14="http://schemas.microsoft.com/office/powerpoint/2010/main" val="12165679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4" descr="Student Male BEST.jpg"/>
          <p:cNvPicPr>
            <a:picLocks noChangeAspect="1"/>
          </p:cNvPicPr>
          <p:nvPr/>
        </p:nvPicPr>
        <p:blipFill>
          <a:blip r:embed="rId3">
            <a:extLst>
              <a:ext uri="{28A0092B-C50C-407E-A947-70E740481C1C}">
                <a14:useLocalDpi xmlns:a14="http://schemas.microsoft.com/office/drawing/2010/main" val="0"/>
              </a:ext>
            </a:extLst>
          </a:blip>
          <a:srcRect t="9241" b="22421"/>
          <a:stretch>
            <a:fillRect/>
          </a:stretch>
        </p:blipFill>
        <p:spPr bwMode="auto">
          <a:xfrm>
            <a:off x="2025650" y="3743325"/>
            <a:ext cx="2763838"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025" y="130175"/>
            <a:ext cx="25590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7"/>
          <p:cNvSpPr txBox="1">
            <a:spLocks noChangeArrowheads="1"/>
          </p:cNvSpPr>
          <p:nvPr/>
        </p:nvSpPr>
        <p:spPr bwMode="auto">
          <a:xfrm>
            <a:off x="327025" y="1203325"/>
            <a:ext cx="85756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457200">
              <a:defRPr sz="3200">
                <a:solidFill>
                  <a:schemeClr val="tx1"/>
                </a:solidFill>
                <a:latin typeface="Times" pitchFamily="66" charset="0"/>
              </a:defRPr>
            </a:lvl1pPr>
            <a:lvl2pPr marL="742950" indent="-285750" defTabSz="457200">
              <a:defRPr sz="3200">
                <a:solidFill>
                  <a:schemeClr val="tx1"/>
                </a:solidFill>
                <a:latin typeface="Times" pitchFamily="66" charset="0"/>
              </a:defRPr>
            </a:lvl2pPr>
            <a:lvl3pPr marL="1143000" indent="-228600" defTabSz="457200">
              <a:defRPr sz="3200">
                <a:solidFill>
                  <a:schemeClr val="tx1"/>
                </a:solidFill>
                <a:latin typeface="Times" pitchFamily="66" charset="0"/>
              </a:defRPr>
            </a:lvl3pPr>
            <a:lvl4pPr marL="1600200" indent="-228600" defTabSz="457200">
              <a:defRPr sz="3200">
                <a:solidFill>
                  <a:schemeClr val="tx1"/>
                </a:solidFill>
                <a:latin typeface="Times" pitchFamily="66" charset="0"/>
              </a:defRPr>
            </a:lvl4pPr>
            <a:lvl5pPr marL="2057400" indent="-228600" defTabSz="457200">
              <a:defRPr sz="3200">
                <a:solidFill>
                  <a:schemeClr val="tx1"/>
                </a:solidFill>
                <a:latin typeface="Times" pitchFamily="66" charset="0"/>
              </a:defRPr>
            </a:lvl5pPr>
            <a:lvl6pPr marL="2514600" indent="-228600" defTabSz="457200" eaLnBrk="0" fontAlgn="base" hangingPunct="0">
              <a:spcBef>
                <a:spcPct val="0"/>
              </a:spcBef>
              <a:spcAft>
                <a:spcPct val="0"/>
              </a:spcAft>
              <a:defRPr sz="3200">
                <a:solidFill>
                  <a:schemeClr val="tx1"/>
                </a:solidFill>
                <a:latin typeface="Times" pitchFamily="66" charset="0"/>
              </a:defRPr>
            </a:lvl6pPr>
            <a:lvl7pPr marL="2971800" indent="-228600" defTabSz="457200" eaLnBrk="0" fontAlgn="base" hangingPunct="0">
              <a:spcBef>
                <a:spcPct val="0"/>
              </a:spcBef>
              <a:spcAft>
                <a:spcPct val="0"/>
              </a:spcAft>
              <a:defRPr sz="3200">
                <a:solidFill>
                  <a:schemeClr val="tx1"/>
                </a:solidFill>
                <a:latin typeface="Times" pitchFamily="66" charset="0"/>
              </a:defRPr>
            </a:lvl7pPr>
            <a:lvl8pPr marL="3429000" indent="-228600" defTabSz="457200" eaLnBrk="0" fontAlgn="base" hangingPunct="0">
              <a:spcBef>
                <a:spcPct val="0"/>
              </a:spcBef>
              <a:spcAft>
                <a:spcPct val="0"/>
              </a:spcAft>
              <a:defRPr sz="3200">
                <a:solidFill>
                  <a:schemeClr val="tx1"/>
                </a:solidFill>
                <a:latin typeface="Times" pitchFamily="66" charset="0"/>
              </a:defRPr>
            </a:lvl8pPr>
            <a:lvl9pPr marL="3886200" indent="-228600" defTabSz="457200" eaLnBrk="0" fontAlgn="base" hangingPunct="0">
              <a:spcBef>
                <a:spcPct val="0"/>
              </a:spcBef>
              <a:spcAft>
                <a:spcPct val="0"/>
              </a:spcAft>
              <a:defRPr sz="3200">
                <a:solidFill>
                  <a:schemeClr val="tx1"/>
                </a:solidFill>
                <a:latin typeface="Times" pitchFamily="66" charset="0"/>
              </a:defRPr>
            </a:lvl9pPr>
          </a:lstStyle>
          <a:p>
            <a:pPr algn="ctr" eaLnBrk="1" hangingPunct="1"/>
            <a:r>
              <a:rPr lang="en-US" sz="3400" b="1">
                <a:solidFill>
                  <a:srgbClr val="000000"/>
                </a:solidFill>
                <a:latin typeface="Calibri" pitchFamily="34" charset="0"/>
              </a:rPr>
              <a:t>American Association of Community Colleges’ SEED Center: </a:t>
            </a:r>
            <a:br>
              <a:rPr lang="en-US" sz="3400" b="1">
                <a:solidFill>
                  <a:srgbClr val="000000"/>
                </a:solidFill>
                <a:latin typeface="Calibri" pitchFamily="34" charset="0"/>
              </a:rPr>
            </a:br>
            <a:r>
              <a:rPr lang="en-US" sz="3400" b="1">
                <a:solidFill>
                  <a:srgbClr val="000000"/>
                </a:solidFill>
                <a:latin typeface="Calibri" pitchFamily="34" charset="0"/>
              </a:rPr>
              <a:t>Sustainability Education and </a:t>
            </a:r>
            <a:br>
              <a:rPr lang="en-US" sz="3400" b="1">
                <a:solidFill>
                  <a:srgbClr val="000000"/>
                </a:solidFill>
                <a:latin typeface="Calibri" pitchFamily="34" charset="0"/>
              </a:rPr>
            </a:br>
            <a:r>
              <a:rPr lang="en-US" sz="3400" b="1">
                <a:solidFill>
                  <a:srgbClr val="000000"/>
                </a:solidFill>
                <a:latin typeface="Calibri" pitchFamily="34" charset="0"/>
              </a:rPr>
              <a:t>Economic Development</a:t>
            </a:r>
            <a:endParaRPr lang="en-US" sz="3400">
              <a:solidFill>
                <a:srgbClr val="000000"/>
              </a:solidFill>
              <a:latin typeface="Calibri" pitchFamily="34" charset="0"/>
            </a:endParaRPr>
          </a:p>
        </p:txBody>
      </p:sp>
      <p:pic>
        <p:nvPicPr>
          <p:cNvPr id="9" name="Picture 8" descr="AACCcol_RGB"/>
          <p:cNvPicPr>
            <a:picLocks noChangeAspect="1" noChangeArrowheads="1"/>
          </p:cNvPicPr>
          <p:nvPr/>
        </p:nvPicPr>
        <p:blipFill>
          <a:blip r:embed="rId5"/>
          <a:srcRect l="5305" t="4784" r="5305" b="4784"/>
          <a:stretch>
            <a:fillRect/>
          </a:stretch>
        </p:blipFill>
        <p:spPr bwMode="auto">
          <a:xfrm>
            <a:off x="8027988" y="0"/>
            <a:ext cx="874712" cy="981075"/>
          </a:xfrm>
          <a:prstGeom prst="rect">
            <a:avLst/>
          </a:prstGeom>
          <a:noFill/>
          <a:ln>
            <a:solidFill>
              <a:schemeClr val="accent3"/>
            </a:solidFill>
          </a:ln>
        </p:spPr>
      </p:pic>
      <p:pic>
        <p:nvPicPr>
          <p:cNvPr id="33798" name="Picture 15" descr="Skill Sets Mathmetician.jpg"/>
          <p:cNvPicPr>
            <a:picLocks noChangeAspect="1"/>
          </p:cNvPicPr>
          <p:nvPr/>
        </p:nvPicPr>
        <p:blipFill>
          <a:blip r:embed="rId6">
            <a:extLst>
              <a:ext uri="{28A0092B-C50C-407E-A947-70E740481C1C}">
                <a14:useLocalDpi xmlns:a14="http://schemas.microsoft.com/office/drawing/2010/main" val="0"/>
              </a:ext>
            </a:extLst>
          </a:blip>
          <a:srcRect t="8662"/>
          <a:stretch>
            <a:fillRect/>
          </a:stretch>
        </p:blipFill>
        <p:spPr bwMode="auto">
          <a:xfrm>
            <a:off x="6067425" y="3743325"/>
            <a:ext cx="30765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8" descr="iStock_engineersgeotherm.jpeg"/>
          <p:cNvPicPr>
            <a:picLocks noChangeAspect="1"/>
          </p:cNvPicPr>
          <p:nvPr/>
        </p:nvPicPr>
        <p:blipFill>
          <a:blip r:embed="rId7">
            <a:extLst>
              <a:ext uri="{28A0092B-C50C-407E-A947-70E740481C1C}">
                <a14:useLocalDpi xmlns:a14="http://schemas.microsoft.com/office/drawing/2010/main" val="0"/>
              </a:ext>
            </a:extLst>
          </a:blip>
          <a:srcRect t="18886" r="27303"/>
          <a:stretch>
            <a:fillRect/>
          </a:stretch>
        </p:blipFill>
        <p:spPr bwMode="auto">
          <a:xfrm>
            <a:off x="4052888" y="3730625"/>
            <a:ext cx="2538412"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22" descr="iStock_solarpanelworker_SOLAR.jpg"/>
          <p:cNvPicPr>
            <a:picLocks noChangeAspect="1"/>
          </p:cNvPicPr>
          <p:nvPr/>
        </p:nvPicPr>
        <p:blipFill>
          <a:blip r:embed="rId8">
            <a:extLst>
              <a:ext uri="{28A0092B-C50C-407E-A947-70E740481C1C}">
                <a14:useLocalDpi xmlns:a14="http://schemas.microsoft.com/office/drawing/2010/main" val="0"/>
              </a:ext>
            </a:extLst>
          </a:blip>
          <a:srcRect l="34650"/>
          <a:stretch>
            <a:fillRect/>
          </a:stretch>
        </p:blipFill>
        <p:spPr bwMode="auto">
          <a:xfrm>
            <a:off x="-12700" y="3740150"/>
            <a:ext cx="20256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0186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SEED is…</a:t>
            </a:r>
          </a:p>
        </p:txBody>
      </p:sp>
      <p:sp>
        <p:nvSpPr>
          <p:cNvPr id="4" name="Slide Number Placeholder 3"/>
          <p:cNvSpPr>
            <a:spLocks noGrp="1"/>
          </p:cNvSpPr>
          <p:nvPr>
            <p:ph type="sldNum" sz="quarter" idx="10"/>
          </p:nvPr>
        </p:nvSpPr>
        <p:spPr/>
        <p:txBody>
          <a:bodyPr/>
          <a:lstStyle/>
          <a:p>
            <a:pPr>
              <a:defRPr/>
            </a:pPr>
            <a:fld id="{09E2C67F-D815-40CC-B6D7-43CD37AC72AA}" type="slidenum">
              <a:rPr lang="en-US">
                <a:solidFill>
                  <a:schemeClr val="tx1">
                    <a:lumMod val="50000"/>
                    <a:lumOff val="50000"/>
                  </a:schemeClr>
                </a:solidFill>
              </a:rPr>
              <a:pPr>
                <a:defRPr/>
              </a:pPr>
              <a:t>4</a:t>
            </a:fld>
            <a:endParaRPr lang="en-US">
              <a:solidFill>
                <a:schemeClr val="tx1">
                  <a:lumMod val="50000"/>
                  <a:lumOff val="50000"/>
                </a:schemeClr>
              </a:solidFill>
            </a:endParaRP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1246188"/>
            <a:ext cx="2852737"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175" y="1339850"/>
            <a:ext cx="2347913"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a:xfrm>
            <a:off x="325438" y="4130675"/>
            <a:ext cx="2779712" cy="760413"/>
          </a:xfrm>
          <a:prstGeom prst="rect">
            <a:avLst/>
          </a:prstGeom>
        </p:spPr>
        <p:txBody>
          <a:bodyPr/>
          <a:lstStyle/>
          <a:p>
            <a:pPr algn="ctr" defTabSz="457200" eaLnBrk="1" fontAlgn="auto" hangingPunct="1">
              <a:spcBef>
                <a:spcPts val="600"/>
              </a:spcBef>
              <a:spcAft>
                <a:spcPts val="600"/>
              </a:spcAft>
              <a:defRPr/>
            </a:pPr>
            <a:r>
              <a:rPr lang="en-US" sz="2800" b="1" dirty="0">
                <a:solidFill>
                  <a:srgbClr val="005D38"/>
                </a:solidFill>
                <a:latin typeface="+mn-lt"/>
              </a:rPr>
              <a:t>Leadership Initiative</a:t>
            </a:r>
          </a:p>
        </p:txBody>
      </p:sp>
      <p:sp>
        <p:nvSpPr>
          <p:cNvPr id="11" name="Content Placeholder 2"/>
          <p:cNvSpPr txBox="1">
            <a:spLocks/>
          </p:cNvSpPr>
          <p:nvPr/>
        </p:nvSpPr>
        <p:spPr>
          <a:xfrm>
            <a:off x="3216275" y="4130675"/>
            <a:ext cx="2990850" cy="760413"/>
          </a:xfrm>
          <a:prstGeom prst="rect">
            <a:avLst/>
          </a:prstGeom>
        </p:spPr>
        <p:txBody>
          <a:bodyPr/>
          <a:lstStyle/>
          <a:p>
            <a:pPr algn="ctr" defTabSz="457200" eaLnBrk="1" fontAlgn="auto" hangingPunct="1">
              <a:spcBef>
                <a:spcPts val="600"/>
              </a:spcBef>
              <a:spcAft>
                <a:spcPts val="600"/>
              </a:spcAft>
              <a:defRPr/>
            </a:pPr>
            <a:r>
              <a:rPr lang="en-US" sz="2200" b="1" dirty="0" smtClean="0">
                <a:latin typeface="Times" pitchFamily="-111" charset="0"/>
              </a:rPr>
              <a:t>www.theseedcenter.org</a:t>
            </a:r>
            <a:r>
              <a:rPr lang="en-US" sz="2000" b="1" dirty="0" smtClean="0">
                <a:solidFill>
                  <a:srgbClr val="005D38"/>
                </a:solidFill>
                <a:latin typeface="Times" pitchFamily="-111" charset="0"/>
              </a:rPr>
              <a:t> </a:t>
            </a:r>
            <a:endParaRPr lang="en-US" sz="2000" dirty="0">
              <a:solidFill>
                <a:srgbClr val="005D38"/>
              </a:solidFill>
              <a:latin typeface="+mn-lt"/>
            </a:endParaRPr>
          </a:p>
        </p:txBody>
      </p:sp>
      <p:sp>
        <p:nvSpPr>
          <p:cNvPr id="12" name="Content Placeholder 2"/>
          <p:cNvSpPr txBox="1">
            <a:spLocks/>
          </p:cNvSpPr>
          <p:nvPr/>
        </p:nvSpPr>
        <p:spPr>
          <a:xfrm>
            <a:off x="6180138" y="4135438"/>
            <a:ext cx="2779712" cy="760412"/>
          </a:xfrm>
          <a:prstGeom prst="rect">
            <a:avLst/>
          </a:prstGeom>
        </p:spPr>
        <p:txBody>
          <a:bodyPr/>
          <a:lstStyle/>
          <a:p>
            <a:pPr algn="ctr" defTabSz="457200" eaLnBrk="1" fontAlgn="auto" hangingPunct="1">
              <a:spcBef>
                <a:spcPts val="600"/>
              </a:spcBef>
              <a:spcAft>
                <a:spcPts val="600"/>
              </a:spcAft>
              <a:defRPr/>
            </a:pPr>
            <a:r>
              <a:rPr lang="en-US" sz="2800" b="1" dirty="0">
                <a:solidFill>
                  <a:srgbClr val="005D38"/>
                </a:solidFill>
                <a:latin typeface="+mn-lt"/>
              </a:rPr>
              <a:t>Sharing Community</a:t>
            </a:r>
            <a:endParaRPr lang="en-US" sz="2800" dirty="0">
              <a:solidFill>
                <a:srgbClr val="005D38"/>
              </a:solidFill>
              <a:latin typeface="+mn-lt"/>
            </a:endParaRPr>
          </a:p>
        </p:txBody>
      </p:sp>
      <p:sp>
        <p:nvSpPr>
          <p:cNvPr id="34825" name="Rectangle 12"/>
          <p:cNvSpPr>
            <a:spLocks noChangeArrowheads="1"/>
          </p:cNvSpPr>
          <p:nvPr/>
        </p:nvSpPr>
        <p:spPr bwMode="auto">
          <a:xfrm>
            <a:off x="3136791" y="2286000"/>
            <a:ext cx="33718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4400" i="1" dirty="0" smtClean="0"/>
              <a:t>Resource </a:t>
            </a:r>
          </a:p>
          <a:p>
            <a:pPr algn="ctr">
              <a:spcBef>
                <a:spcPts val="600"/>
              </a:spcBef>
              <a:spcAft>
                <a:spcPts val="600"/>
              </a:spcAft>
            </a:pPr>
            <a:r>
              <a:rPr lang="en-US" sz="4400" i="1" dirty="0" smtClean="0"/>
              <a:t>Center</a:t>
            </a:r>
          </a:p>
        </p:txBody>
      </p:sp>
      <p:sp>
        <p:nvSpPr>
          <p:cNvPr id="2" name="TextBox 1"/>
          <p:cNvSpPr txBox="1"/>
          <p:nvPr/>
        </p:nvSpPr>
        <p:spPr>
          <a:xfrm>
            <a:off x="914400" y="5350161"/>
            <a:ext cx="7566880" cy="1200329"/>
          </a:xfrm>
          <a:prstGeom prst="rect">
            <a:avLst/>
          </a:prstGeom>
          <a:noFill/>
        </p:spPr>
        <p:txBody>
          <a:bodyPr wrap="none" rtlCol="0">
            <a:spAutoFit/>
          </a:bodyPr>
          <a:lstStyle/>
          <a:p>
            <a:r>
              <a:rPr lang="en-US" sz="3600" dirty="0" smtClean="0">
                <a:solidFill>
                  <a:srgbClr val="FF0000"/>
                </a:solidFill>
              </a:rPr>
              <a:t>Action Community to Grow Green Jobs </a:t>
            </a:r>
            <a:br>
              <a:rPr lang="en-US" sz="3600" dirty="0" smtClean="0">
                <a:solidFill>
                  <a:srgbClr val="FF0000"/>
                </a:solidFill>
              </a:rPr>
            </a:br>
            <a:r>
              <a:rPr lang="en-US" sz="3600" dirty="0" smtClean="0">
                <a:solidFill>
                  <a:srgbClr val="FF0000"/>
                </a:solidFill>
              </a:rPr>
              <a:t>Through Policy and Civic Engagement</a:t>
            </a:r>
            <a:endParaRPr lang="en-US" sz="3600" dirty="0">
              <a:solidFill>
                <a:srgbClr val="FF0000"/>
              </a:solidFill>
            </a:endParaRPr>
          </a:p>
        </p:txBody>
      </p:sp>
    </p:spTree>
    <p:extLst>
      <p:ext uri="{BB962C8B-B14F-4D97-AF65-F5344CB8AC3E}">
        <p14:creationId xmlns:p14="http://schemas.microsoft.com/office/powerpoint/2010/main" val="649303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6295" y="398695"/>
            <a:ext cx="2559714" cy="1030774"/>
          </a:xfrm>
          <a:prstGeom prst="rect">
            <a:avLst/>
          </a:prstGeom>
        </p:spPr>
      </p:pic>
      <p:sp>
        <p:nvSpPr>
          <p:cNvPr id="5" name="TextBox 4"/>
          <p:cNvSpPr txBox="1">
            <a:spLocks noChangeArrowheads="1"/>
          </p:cNvSpPr>
          <p:nvPr/>
        </p:nvSpPr>
        <p:spPr bwMode="auto">
          <a:xfrm>
            <a:off x="326295" y="1586408"/>
            <a:ext cx="8576405" cy="4801302"/>
          </a:xfrm>
          <a:prstGeom prst="rect">
            <a:avLst/>
          </a:prstGeom>
          <a:noFill/>
          <a:ln w="9525">
            <a:noFill/>
            <a:miter lim="800000"/>
            <a:headEnd/>
            <a:tailEnd/>
          </a:ln>
        </p:spPr>
        <p:txBody>
          <a:bodyPr wrap="square" lIns="91429" tIns="45714" rIns="91429" bIns="45714">
            <a:prstTxWarp prst="textNoShape">
              <a:avLst/>
            </a:prstTxWarp>
            <a:spAutoFit/>
          </a:bodyPr>
          <a:lstStyle/>
          <a:p>
            <a:r>
              <a:rPr lang="en-US" sz="3400" dirty="0" smtClean="0"/>
              <a:t>Supporting quality  green/sustainability training and education across the U.S. </a:t>
            </a:r>
          </a:p>
          <a:p>
            <a:endParaRPr lang="en-US" sz="3400" dirty="0"/>
          </a:p>
          <a:p>
            <a:r>
              <a:rPr lang="en-US" sz="3400" dirty="0" smtClean="0"/>
              <a:t>The Need: Green/sustainability related jobs for our graduates</a:t>
            </a:r>
          </a:p>
          <a:p>
            <a:endParaRPr lang="en-US" sz="3400" dirty="0"/>
          </a:p>
          <a:p>
            <a:r>
              <a:rPr lang="en-US" sz="3400" dirty="0" smtClean="0"/>
              <a:t>Colleges and universities can help create an economy with more green/sustainability jobs and a better future for all</a:t>
            </a:r>
            <a:endParaRPr lang="en-US" sz="3400" dirty="0"/>
          </a:p>
        </p:txBody>
      </p:sp>
      <p:sp>
        <p:nvSpPr>
          <p:cNvPr id="2" name="TextBox 1"/>
          <p:cNvSpPr txBox="1"/>
          <p:nvPr/>
        </p:nvSpPr>
        <p:spPr>
          <a:xfrm>
            <a:off x="533400" y="3261527"/>
            <a:ext cx="8077200" cy="369332"/>
          </a:xfrm>
          <a:prstGeom prst="rect">
            <a:avLst/>
          </a:prstGeom>
          <a:noFill/>
        </p:spPr>
        <p:txBody>
          <a:bodyPr wrap="square" rtlCol="0">
            <a:spAutoFit/>
          </a:bodyPr>
          <a:lstStyle/>
          <a:p>
            <a:pPr marL="285750" indent="-285750">
              <a:buFont typeface="Arial" pitchFamily="34" charset="0"/>
              <a:buChar char="•"/>
            </a:pPr>
            <a:endParaRPr lang="en-US" dirty="0"/>
          </a:p>
        </p:txBody>
      </p:sp>
    </p:spTree>
    <p:extLst>
      <p:ext uri="{BB962C8B-B14F-4D97-AF65-F5344CB8AC3E}">
        <p14:creationId xmlns:p14="http://schemas.microsoft.com/office/powerpoint/2010/main" val="5201146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6295" y="398695"/>
            <a:ext cx="2559714" cy="1030774"/>
          </a:xfrm>
          <a:prstGeom prst="rect">
            <a:avLst/>
          </a:prstGeom>
        </p:spPr>
      </p:pic>
      <p:sp>
        <p:nvSpPr>
          <p:cNvPr id="5" name="TextBox 4"/>
          <p:cNvSpPr txBox="1">
            <a:spLocks noChangeArrowheads="1"/>
          </p:cNvSpPr>
          <p:nvPr/>
        </p:nvSpPr>
        <p:spPr bwMode="auto">
          <a:xfrm>
            <a:off x="326295" y="1586408"/>
            <a:ext cx="8576405" cy="1138761"/>
          </a:xfrm>
          <a:prstGeom prst="rect">
            <a:avLst/>
          </a:prstGeom>
          <a:noFill/>
          <a:ln w="9525">
            <a:noFill/>
            <a:miter lim="800000"/>
            <a:headEnd/>
            <a:tailEnd/>
          </a:ln>
        </p:spPr>
        <p:txBody>
          <a:bodyPr wrap="square" lIns="91429" tIns="45714" rIns="91429" bIns="45714">
            <a:prstTxWarp prst="textNoShape">
              <a:avLst/>
            </a:prstTxWarp>
            <a:spAutoFit/>
          </a:bodyPr>
          <a:lstStyle/>
          <a:p>
            <a:r>
              <a:rPr lang="en-US" sz="3400" b="1" dirty="0" smtClean="0"/>
              <a:t>The Illinois Action Project/National Pilot</a:t>
            </a:r>
            <a:endParaRPr lang="en-US" sz="3400" dirty="0" smtClean="0"/>
          </a:p>
          <a:p>
            <a:endParaRPr lang="en-US" sz="3400" dirty="0"/>
          </a:p>
        </p:txBody>
      </p:sp>
      <p:sp>
        <p:nvSpPr>
          <p:cNvPr id="2" name="TextBox 1"/>
          <p:cNvSpPr txBox="1"/>
          <p:nvPr/>
        </p:nvSpPr>
        <p:spPr>
          <a:xfrm>
            <a:off x="533400" y="2514600"/>
            <a:ext cx="8077200" cy="2954655"/>
          </a:xfrm>
          <a:prstGeom prst="rect">
            <a:avLst/>
          </a:prstGeom>
          <a:noFill/>
        </p:spPr>
        <p:txBody>
          <a:bodyPr wrap="square" rtlCol="0">
            <a:spAutoFit/>
          </a:bodyPr>
          <a:lstStyle/>
          <a:p>
            <a:pPr marL="285750" indent="-285750">
              <a:buFont typeface="Arial" pitchFamily="34" charset="0"/>
              <a:buChar char="•"/>
            </a:pPr>
            <a:r>
              <a:rPr lang="en-US" sz="2800" b="1" dirty="0"/>
              <a:t>The Policy and Legislative Work Group</a:t>
            </a:r>
          </a:p>
          <a:p>
            <a:pPr marL="285750" indent="-285750">
              <a:buFont typeface="Arial" pitchFamily="34" charset="0"/>
              <a:buChar char="•"/>
            </a:pPr>
            <a:r>
              <a:rPr lang="en-US" sz="2800" b="1" dirty="0" smtClean="0"/>
              <a:t>Purpose of the Action Project</a:t>
            </a:r>
          </a:p>
          <a:p>
            <a:pPr marL="285750" indent="-285750">
              <a:buFont typeface="Arial" pitchFamily="34" charset="0"/>
              <a:buChar char="•"/>
            </a:pPr>
            <a:r>
              <a:rPr lang="en-US" sz="2800" b="1" dirty="0" smtClean="0"/>
              <a:t>Partnership with SEED and AACC</a:t>
            </a:r>
          </a:p>
          <a:p>
            <a:pPr marL="285750" indent="-285750">
              <a:buFont typeface="Arial" pitchFamily="34" charset="0"/>
              <a:buChar char="•"/>
            </a:pPr>
            <a:r>
              <a:rPr lang="en-US" sz="2800" b="1" dirty="0" smtClean="0"/>
              <a:t>Alignment with White House priorities</a:t>
            </a:r>
          </a:p>
          <a:p>
            <a:pPr marL="285750" indent="-285750">
              <a:buFont typeface="Arial" pitchFamily="34" charset="0"/>
              <a:buChar char="•"/>
            </a:pPr>
            <a:r>
              <a:rPr lang="en-US" sz="2800" b="1" dirty="0" smtClean="0"/>
              <a:t>How to get involved in your State</a:t>
            </a:r>
          </a:p>
          <a:p>
            <a:pPr marL="285750" indent="-285750">
              <a:buFont typeface="Arial" pitchFamily="34" charset="0"/>
              <a:buChar char="•"/>
            </a:pPr>
            <a:endParaRPr lang="en-US" sz="2800" b="1"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3057606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6295" y="398695"/>
            <a:ext cx="2559714" cy="1030774"/>
          </a:xfrm>
          <a:prstGeom prst="rect">
            <a:avLst/>
          </a:prstGeom>
        </p:spPr>
      </p:pic>
      <p:sp>
        <p:nvSpPr>
          <p:cNvPr id="4" name="TextBox 3"/>
          <p:cNvSpPr txBox="1"/>
          <p:nvPr/>
        </p:nvSpPr>
        <p:spPr>
          <a:xfrm>
            <a:off x="533400" y="2514600"/>
            <a:ext cx="8077200" cy="3385542"/>
          </a:xfrm>
          <a:prstGeom prst="rect">
            <a:avLst/>
          </a:prstGeom>
          <a:noFill/>
        </p:spPr>
        <p:txBody>
          <a:bodyPr wrap="square" rtlCol="0">
            <a:spAutoFit/>
          </a:bodyPr>
          <a:lstStyle/>
          <a:p>
            <a:r>
              <a:rPr lang="en-US" sz="2800" b="1" dirty="0" smtClean="0"/>
              <a:t>Illinois Green </a:t>
            </a:r>
            <a:r>
              <a:rPr lang="en-US" sz="2800" b="1" dirty="0" smtClean="0"/>
              <a:t>Governments Coordinating </a:t>
            </a:r>
            <a:r>
              <a:rPr lang="en-US" sz="2800" b="1" dirty="0" smtClean="0"/>
              <a:t>Council (GGCC</a:t>
            </a:r>
            <a:r>
              <a:rPr lang="en-US" sz="2800" b="1" dirty="0"/>
              <a:t>) </a:t>
            </a:r>
            <a:r>
              <a:rPr lang="en-US" sz="2800" b="1" dirty="0" smtClean="0"/>
              <a:t>               </a:t>
            </a:r>
          </a:p>
          <a:p>
            <a:r>
              <a:rPr lang="en-US" sz="2800" b="1" dirty="0" smtClean="0"/>
              <a:t> </a:t>
            </a:r>
          </a:p>
          <a:p>
            <a:r>
              <a:rPr lang="en-US" sz="2800" b="1" dirty="0" smtClean="0"/>
              <a:t>Illinois </a:t>
            </a:r>
            <a:r>
              <a:rPr lang="en-US" sz="2800" b="1" dirty="0"/>
              <a:t>Green Universities and Colleges </a:t>
            </a:r>
            <a:r>
              <a:rPr lang="en-US" sz="2800" b="1" dirty="0" smtClean="0"/>
              <a:t>Subcommittee (GUC</a:t>
            </a:r>
            <a:r>
              <a:rPr lang="en-US" sz="2800" b="1" dirty="0"/>
              <a:t>)</a:t>
            </a:r>
            <a:endParaRPr lang="en-US" sz="2800" dirty="0"/>
          </a:p>
          <a:p>
            <a:endParaRPr lang="en-US" sz="2800" b="1" dirty="0" smtClean="0"/>
          </a:p>
          <a:p>
            <a:r>
              <a:rPr lang="en-US" sz="2800" b="1" dirty="0" smtClean="0"/>
              <a:t>Policy and Legislative Work Group</a:t>
            </a:r>
          </a:p>
          <a:p>
            <a:pPr marL="285750" indent="-285750">
              <a:buFont typeface="Arial" pitchFamily="34" charset="0"/>
              <a:buChar char="•"/>
            </a:pPr>
            <a:endParaRPr lang="en-US" dirty="0"/>
          </a:p>
        </p:txBody>
      </p:sp>
      <p:sp>
        <p:nvSpPr>
          <p:cNvPr id="5" name="Right Arrow 4"/>
          <p:cNvSpPr/>
          <p:nvPr/>
        </p:nvSpPr>
        <p:spPr>
          <a:xfrm>
            <a:off x="1981200" y="3124200"/>
            <a:ext cx="904809"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962400" y="4419600"/>
            <a:ext cx="904809"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0454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6295" y="398695"/>
            <a:ext cx="2559714" cy="1030774"/>
          </a:xfrm>
          <a:prstGeom prst="rect">
            <a:avLst/>
          </a:prstGeom>
        </p:spPr>
      </p:pic>
      <p:sp>
        <p:nvSpPr>
          <p:cNvPr id="4" name="TextBox 3"/>
          <p:cNvSpPr txBox="1">
            <a:spLocks noChangeArrowheads="1"/>
          </p:cNvSpPr>
          <p:nvPr/>
        </p:nvSpPr>
        <p:spPr bwMode="auto">
          <a:xfrm>
            <a:off x="326295" y="1586408"/>
            <a:ext cx="8576405" cy="4154971"/>
          </a:xfrm>
          <a:prstGeom prst="rect">
            <a:avLst/>
          </a:prstGeom>
          <a:noFill/>
          <a:ln w="9525">
            <a:noFill/>
            <a:miter lim="800000"/>
            <a:headEnd/>
            <a:tailEnd/>
          </a:ln>
        </p:spPr>
        <p:txBody>
          <a:bodyPr wrap="square" lIns="91429" tIns="45714" rIns="91429" bIns="45714">
            <a:prstTxWarp prst="textNoShape">
              <a:avLst/>
            </a:prstTxWarp>
            <a:spAutoFit/>
          </a:bodyPr>
          <a:lstStyle/>
          <a:p>
            <a:r>
              <a:rPr lang="en-US" sz="2400" dirty="0" smtClean="0"/>
              <a:t>The </a:t>
            </a:r>
            <a:r>
              <a:rPr lang="en-US" sz="2400" dirty="0"/>
              <a:t>role of this work group is to: </a:t>
            </a:r>
          </a:p>
          <a:p>
            <a:pPr marL="342900" indent="-342900">
              <a:buFont typeface="Arial" pitchFamily="34" charset="0"/>
              <a:buChar char="•"/>
            </a:pPr>
            <a:r>
              <a:rPr lang="en-US" sz="2400" dirty="0" smtClean="0"/>
              <a:t>identify </a:t>
            </a:r>
            <a:r>
              <a:rPr lang="en-US" sz="2400" dirty="0"/>
              <a:t>legislative or policy barriers related to sustainability in higher education, </a:t>
            </a:r>
          </a:p>
          <a:p>
            <a:pPr marL="342900" indent="-342900">
              <a:buFont typeface="Arial" pitchFamily="34" charset="0"/>
              <a:buChar char="•"/>
            </a:pPr>
            <a:r>
              <a:rPr lang="en-US" sz="2400" dirty="0" smtClean="0"/>
              <a:t>work </a:t>
            </a:r>
            <a:r>
              <a:rPr lang="en-US" sz="2400" dirty="0"/>
              <a:t>with state leaders to remove these barriers, and </a:t>
            </a:r>
            <a:endParaRPr lang="en-US" sz="2400" dirty="0" smtClean="0"/>
          </a:p>
          <a:p>
            <a:pPr marL="342900" indent="-342900">
              <a:buFont typeface="Arial" pitchFamily="34" charset="0"/>
              <a:buChar char="•"/>
            </a:pPr>
            <a:r>
              <a:rPr lang="en-US" sz="2400" dirty="0" smtClean="0"/>
              <a:t>assist </a:t>
            </a:r>
            <a:r>
              <a:rPr lang="en-US" sz="2400" dirty="0"/>
              <a:t>state leaders in the development of future legislation and/or policies. </a:t>
            </a:r>
          </a:p>
          <a:p>
            <a:endParaRPr lang="en-US" sz="2400" dirty="0"/>
          </a:p>
          <a:p>
            <a:r>
              <a:rPr lang="en-US" sz="2400" dirty="0"/>
              <a:t>Members: To ensure that the work group’s recommendations are representative of higher education throughout the state, we welcome a diverse and engaged group of committee members. All interested parties are welcome to join. </a:t>
            </a:r>
          </a:p>
        </p:txBody>
      </p:sp>
      <p:sp>
        <p:nvSpPr>
          <p:cNvPr id="3" name="TextBox 2"/>
          <p:cNvSpPr txBox="1"/>
          <p:nvPr/>
        </p:nvSpPr>
        <p:spPr>
          <a:xfrm>
            <a:off x="326295" y="3124200"/>
            <a:ext cx="8436705" cy="369332"/>
          </a:xfrm>
          <a:prstGeom prst="rect">
            <a:avLst/>
          </a:prstGeom>
          <a:noFill/>
        </p:spPr>
        <p:txBody>
          <a:bodyPr wrap="square" rtlCol="0">
            <a:spAutoFit/>
          </a:bodyPr>
          <a:lstStyle/>
          <a:p>
            <a:pPr marL="285750" indent="-285750">
              <a:buFont typeface="Arial" pitchFamily="34" charset="0"/>
              <a:buChar char="•"/>
            </a:pPr>
            <a:endParaRPr lang="en-US"/>
          </a:p>
        </p:txBody>
      </p:sp>
      <p:sp>
        <p:nvSpPr>
          <p:cNvPr id="2" name="Rectangle 1"/>
          <p:cNvSpPr/>
          <p:nvPr/>
        </p:nvSpPr>
        <p:spPr>
          <a:xfrm>
            <a:off x="2971800" y="652472"/>
            <a:ext cx="5791200" cy="523220"/>
          </a:xfrm>
          <a:prstGeom prst="rect">
            <a:avLst/>
          </a:prstGeom>
        </p:spPr>
        <p:txBody>
          <a:bodyPr wrap="square">
            <a:spAutoFit/>
          </a:bodyPr>
          <a:lstStyle/>
          <a:p>
            <a:pPr lvl="0"/>
            <a:r>
              <a:rPr lang="en-US" sz="2800" b="1" dirty="0">
                <a:solidFill>
                  <a:prstClr val="black"/>
                </a:solidFill>
              </a:rPr>
              <a:t>Policy and </a:t>
            </a:r>
            <a:r>
              <a:rPr lang="en-US" sz="2800" b="1" dirty="0" smtClean="0">
                <a:solidFill>
                  <a:prstClr val="black"/>
                </a:solidFill>
              </a:rPr>
              <a:t>Legislative </a:t>
            </a:r>
            <a:r>
              <a:rPr lang="en-US" sz="2800" b="1" dirty="0">
                <a:solidFill>
                  <a:prstClr val="black"/>
                </a:solidFill>
              </a:rPr>
              <a:t>Work Group </a:t>
            </a:r>
            <a:endParaRPr lang="en-US" sz="2800" dirty="0">
              <a:solidFill>
                <a:prstClr val="black"/>
              </a:solidFill>
            </a:endParaRPr>
          </a:p>
        </p:txBody>
      </p:sp>
    </p:spTree>
    <p:extLst>
      <p:ext uri="{BB962C8B-B14F-4D97-AF65-F5344CB8AC3E}">
        <p14:creationId xmlns:p14="http://schemas.microsoft.com/office/powerpoint/2010/main" val="2696013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6295" y="398695"/>
            <a:ext cx="2559714" cy="1030774"/>
          </a:xfrm>
          <a:prstGeom prst="rect">
            <a:avLst/>
          </a:prstGeom>
        </p:spPr>
      </p:pic>
      <p:sp>
        <p:nvSpPr>
          <p:cNvPr id="3" name="TextBox 2"/>
          <p:cNvSpPr txBox="1">
            <a:spLocks noChangeArrowheads="1"/>
          </p:cNvSpPr>
          <p:nvPr/>
        </p:nvSpPr>
        <p:spPr bwMode="auto">
          <a:xfrm>
            <a:off x="326295" y="1586408"/>
            <a:ext cx="8576405" cy="1138761"/>
          </a:xfrm>
          <a:prstGeom prst="rect">
            <a:avLst/>
          </a:prstGeom>
          <a:noFill/>
          <a:ln w="9525">
            <a:noFill/>
            <a:miter lim="800000"/>
            <a:headEnd/>
            <a:tailEnd/>
          </a:ln>
        </p:spPr>
        <p:txBody>
          <a:bodyPr wrap="square" lIns="91429" tIns="45714" rIns="91429" bIns="45714">
            <a:prstTxWarp prst="textNoShape">
              <a:avLst/>
            </a:prstTxWarp>
            <a:spAutoFit/>
          </a:bodyPr>
          <a:lstStyle/>
          <a:p>
            <a:r>
              <a:rPr lang="en-US" sz="3400" b="1" dirty="0" smtClean="0"/>
              <a:t>The Action Project</a:t>
            </a:r>
            <a:endParaRPr lang="en-US" sz="3400" dirty="0" smtClean="0"/>
          </a:p>
          <a:p>
            <a:endParaRPr lang="en-US" sz="3400" dirty="0"/>
          </a:p>
        </p:txBody>
      </p:sp>
      <p:sp>
        <p:nvSpPr>
          <p:cNvPr id="4" name="TextBox 3"/>
          <p:cNvSpPr txBox="1"/>
          <p:nvPr/>
        </p:nvSpPr>
        <p:spPr>
          <a:xfrm>
            <a:off x="533400" y="2514600"/>
            <a:ext cx="8077200" cy="2523768"/>
          </a:xfrm>
          <a:prstGeom prst="rect">
            <a:avLst/>
          </a:prstGeom>
          <a:noFill/>
        </p:spPr>
        <p:txBody>
          <a:bodyPr wrap="square" rtlCol="0">
            <a:spAutoFit/>
          </a:bodyPr>
          <a:lstStyle/>
          <a:p>
            <a:pPr marL="285750" indent="-285750">
              <a:buFont typeface="Arial" pitchFamily="34" charset="0"/>
              <a:buChar char="•"/>
            </a:pPr>
            <a:r>
              <a:rPr lang="en-US" sz="2800" b="1" dirty="0" smtClean="0"/>
              <a:t>Purpose:  </a:t>
            </a:r>
            <a:r>
              <a:rPr lang="en-US" sz="2800" dirty="0" smtClean="0"/>
              <a:t>to </a:t>
            </a:r>
            <a:r>
              <a:rPr lang="en-US" sz="2800" dirty="0"/>
              <a:t>identify actionable issues and provide </a:t>
            </a:r>
            <a:r>
              <a:rPr lang="en-US" sz="2800" dirty="0" smtClean="0"/>
              <a:t>background and resource  materials </a:t>
            </a:r>
            <a:r>
              <a:rPr lang="en-US" sz="2800" dirty="0"/>
              <a:t>on current sustainability topics </a:t>
            </a:r>
            <a:r>
              <a:rPr lang="en-US" sz="2800" dirty="0" smtClean="0"/>
              <a:t>.</a:t>
            </a:r>
            <a:endParaRPr lang="en-US" sz="2800" b="1" dirty="0" smtClean="0"/>
          </a:p>
          <a:p>
            <a:endParaRPr lang="en-US" sz="2800" b="1" dirty="0" smtClean="0"/>
          </a:p>
          <a:p>
            <a:pPr marL="285750" indent="-285750">
              <a:buFont typeface="Arial" pitchFamily="34" charset="0"/>
              <a:buChar char="•"/>
            </a:pPr>
            <a:r>
              <a:rPr lang="en-US" sz="2800" b="1" dirty="0" smtClean="0"/>
              <a:t>Green Multiple Listing Services</a:t>
            </a:r>
          </a:p>
          <a:p>
            <a:pPr marL="285750" indent="-285750">
              <a:buFont typeface="Arial" pitchFamily="34" charset="0"/>
              <a:buChar char="•"/>
            </a:pPr>
            <a:endParaRPr lang="en-US" dirty="0"/>
          </a:p>
        </p:txBody>
      </p:sp>
    </p:spTree>
    <p:extLst>
      <p:ext uri="{BB962C8B-B14F-4D97-AF65-F5344CB8AC3E}">
        <p14:creationId xmlns:p14="http://schemas.microsoft.com/office/powerpoint/2010/main" val="270104542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1052</Words>
  <Application>Microsoft Office PowerPoint</Application>
  <PresentationFormat>On-screen Show (4:3)</PresentationFormat>
  <Paragraphs>139</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SEED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ideas</vt:lpstr>
      <vt:lpstr>PowerPoint Presentation</vt:lpstr>
    </vt:vector>
  </TitlesOfParts>
  <Company>Kankakee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Bert Jacobson</dc:creator>
  <cp:lastModifiedBy>Bert Jacobson</cp:lastModifiedBy>
  <cp:revision>25</cp:revision>
  <dcterms:created xsi:type="dcterms:W3CDTF">2013-02-04T16:05:15Z</dcterms:created>
  <dcterms:modified xsi:type="dcterms:W3CDTF">2013-02-13T15:06:25Z</dcterms:modified>
</cp:coreProperties>
</file>